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slideLayouts/slideLayout23.xml" ContentType="application/vnd.openxmlformats-officedocument.presentationml.slideLayout+xml"/>
  <Override PartName="/ppt/slides/slide9.xml" ContentType="application/vnd.openxmlformats-officedocument.presentationml.slide+xml"/>
  <Override PartName="/ppt/slides/slide14.xml" ContentType="application/vnd.openxmlformats-officedocument.presentationml.slide+xml"/>
  <Override PartName="/customXml/itemProps1.xml" ContentType="application/vnd.openxmlformats-officedocument.customXmlProperties+xml"/>
  <Override PartName="/ppt/slideLayouts/slideLayout9.xml" ContentType="application/vnd.openxmlformats-officedocument.presentationml.slideLayout+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Default Extension="jpeg" ContentType="image/jpeg"/>
  <Override PartName="/ppt/slideMasters/slideMaster2.xml" ContentType="application/vnd.openxmlformats-officedocument.presentationml.slideMaster+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24.xml" ContentType="application/vnd.openxmlformats-officedocument.presentationml.slideLayout+xml"/>
  <Override PartName="/docProps/custom.xml" ContentType="application/vnd.openxmlformats-officedocument.custom-properties+xml"/>
  <Override PartName="/ppt/slides/slide15.xml" ContentType="application/vnd.openxmlformats-officedocument.presentationml.slide+xml"/>
  <Override PartName="/customXml/itemProps2.xml" ContentType="application/vnd.openxmlformats-officedocument.customXmlProperties+xml"/>
  <Override PartName="/ppt/slideLayouts/slideLayout12.xml" ContentType="application/vnd.openxmlformats-officedocument.presentationml.slideLayout+xml"/>
  <Override PartName="/ppt/slides/slide6.xml" ContentType="application/vnd.openxmlformats-officedocument.presentationml.slide+xml"/>
  <Override PartName="/ppt/slideLayouts/slideLayout20.xml" ContentType="application/vnd.openxmlformats-officedocument.presentationml.slideLayout+xml"/>
  <Override PartName="/ppt/notesSlides/notesSlide1.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Override PartName="/ppt/slides/slide23.xml" ContentType="application/vnd.openxmlformats-officedocument.presentationml.slide+xml"/>
  <Override PartName="/ppt/slideLayouts/slideLayout17.xml" ContentType="application/vnd.openxmlformats-officedocument.presentationml.slideLayout+xml"/>
  <Override PartName="/ppt/slides/slide16.xml" ContentType="application/vnd.openxmlformats-officedocument.presentationml.slide+xml"/>
  <Override PartName="/customXml/itemProps3.xml" ContentType="application/vnd.openxmlformats-officedocument.customXmlProperties+xml"/>
  <Override PartName="/ppt/slideLayouts/slideLayout13.xml" ContentType="application/vnd.openxmlformats-officedocument.presentationml.slideLayout+xml"/>
  <Override PartName="/ppt/slides/slide7.xml" ContentType="application/vnd.openxmlformats-officedocument.presentationml.slide+xml"/>
  <Override PartName="/ppt/slideLayouts/slideLayout21.xml" ContentType="application/vnd.openxmlformats-officedocument.presentationml.slideLayout+xml"/>
  <Override PartName="/ppt/presentation.xml" ContentType="application/vnd.openxmlformats-officedocument.presentationml.presentation.main+xml"/>
  <Override PartName="/ppt/notesSlides/notesSlide2.xml" ContentType="application/vnd.openxmlformats-officedocument.presentationml.notesSlide+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Layouts/slideLayout18.xml" ContentType="application/vnd.openxmlformats-officedocument.presentationml.slideLayout+xml"/>
  <Override PartName="/ppt/slides/slide17.xml" ContentType="application/vnd.openxmlformats-officedocument.presentationml.slide+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s/slide8.xml" ContentType="application/vnd.openxmlformats-officedocument.presentationml.slide+xml"/>
  <Override PartName="/ppt/notesSlides/notesSlide3.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Default Extension="wmf" ContentType="image/x-wmf"/>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77" r:id="rId4"/>
    <p:sldMasterId id="2147483690" r:id="rId5"/>
  </p:sldMasterIdLst>
  <p:notesMasterIdLst>
    <p:notesMasterId r:id="rId30"/>
  </p:notesMasterIdLst>
  <p:sldIdLst>
    <p:sldId id="257" r:id="rId6"/>
    <p:sldId id="274" r:id="rId7"/>
    <p:sldId id="279" r:id="rId8"/>
    <p:sldId id="258" r:id="rId9"/>
    <p:sldId id="270" r:id="rId10"/>
    <p:sldId id="259" r:id="rId11"/>
    <p:sldId id="260" r:id="rId12"/>
    <p:sldId id="261" r:id="rId13"/>
    <p:sldId id="262" r:id="rId14"/>
    <p:sldId id="265" r:id="rId15"/>
    <p:sldId id="268" r:id="rId16"/>
    <p:sldId id="266" r:id="rId17"/>
    <p:sldId id="263" r:id="rId18"/>
    <p:sldId id="280" r:id="rId19"/>
    <p:sldId id="264" r:id="rId20"/>
    <p:sldId id="271" r:id="rId21"/>
    <p:sldId id="272" r:id="rId22"/>
    <p:sldId id="273" r:id="rId23"/>
    <p:sldId id="269" r:id="rId24"/>
    <p:sldId id="275" r:id="rId25"/>
    <p:sldId id="276" r:id="rId26"/>
    <p:sldId id="277" r:id="rId27"/>
    <p:sldId id="278" r:id="rId28"/>
    <p:sldId id="26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67" d="100"/>
          <a:sy n="67" d="100"/>
        </p:scale>
        <p:origin x="-1536"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096"/>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88AF14-5EC2-7D4A-A576-E208B7228708}" type="datetimeFigureOut">
              <a:rPr lang="en-US" smtClean="0"/>
              <a:t>9/6/11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EFBB4-3934-794E-8A53-1162728C5C0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6EFBB4-3934-794E-8A53-1162728C5C07}" type="slidenum">
              <a:rPr lang="en-US" smtClean="0"/>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6EFBB4-3934-794E-8A53-1162728C5C07}" type="slidenum">
              <a:rPr lang="en-US" smtClean="0"/>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6EFBB4-3934-794E-8A53-1162728C5C07}" type="slidenum">
              <a:rPr lang="en-US" smtClean="0"/>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4113"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smtClean="0"/>
            </a:lvl1pPr>
          </a:lstStyle>
          <a:p>
            <a:fld id="{FB750192-3E39-BA43-A4D3-7E2A6C268250}"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BDC6A235-131A-41BF-A6DF-47CC263062CE}" type="datetimeFigureOut">
              <a:rPr lang="en-US" smtClean="0"/>
              <a:pPr/>
              <a:t>9/6/11</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BDA916F-B3D8-4438-8835-ABE3517890CD}"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BDC6A235-131A-41BF-A6DF-47CC263062CE}" type="datetimeFigureOut">
              <a:rPr lang="en-US" smtClean="0"/>
              <a:pPr/>
              <a:t>9/6/11</a:t>
            </a:fld>
            <a:endParaRPr lang="en-US"/>
          </a:p>
        </p:txBody>
      </p:sp>
      <p:sp>
        <p:nvSpPr>
          <p:cNvPr id="27" name="Slide Number Placeholder 26"/>
          <p:cNvSpPr>
            <a:spLocks noGrp="1"/>
          </p:cNvSpPr>
          <p:nvPr>
            <p:ph type="sldNum" sz="quarter" idx="11"/>
          </p:nvPr>
        </p:nvSpPr>
        <p:spPr/>
        <p:txBody>
          <a:bodyPr rtlCol="0"/>
          <a:lstStyle/>
          <a:p>
            <a:fld id="{ABDA916F-B3D8-4438-8835-ABE3517890CD}"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BDC6A235-131A-41BF-A6DF-47CC263062CE}" type="datetimeFigureOut">
              <a:rPr lang="en-US" smtClean="0"/>
              <a:pPr/>
              <a:t>9/6/11</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ABDA916F-B3D8-4438-8835-ABE3517890CD}"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6A235-131A-41BF-A6DF-47CC263062CE}" type="datetimeFigureOut">
              <a:rPr lang="en-US" smtClean="0"/>
              <a:pPr/>
              <a:t>9/6/11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4113"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smtClean="0"/>
            </a:lvl1pPr>
          </a:lstStyle>
          <a:p>
            <a:fld id="{FB750192-3E39-BA43-A4D3-7E2A6C26825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C6A235-131A-41BF-A6DF-47CC263062CE}" type="datetimeFigureOut">
              <a:rPr lang="en-US" smtClean="0"/>
              <a:pPr/>
              <a:t>9/6/11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C6A235-131A-41BF-A6DF-47CC263062CE}" type="datetimeFigureOut">
              <a:rPr lang="en-US" smtClean="0"/>
              <a:pPr/>
              <a:t>9/6/11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C6A235-131A-41BF-A6DF-47CC263062CE}" type="datetimeFigureOut">
              <a:rPr lang="en-US" smtClean="0"/>
              <a:pPr/>
              <a:t>9/6/11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6A235-131A-41BF-A6DF-47CC263062CE}" type="datetimeFigureOut">
              <a:rPr lang="en-US" smtClean="0"/>
              <a:pPr/>
              <a:t>9/6/11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6A235-131A-41BF-A6DF-47CC263062CE}" type="datetimeFigureOut">
              <a:rPr lang="en-US" smtClean="0"/>
              <a:pPr/>
              <a:t>9/6/11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DA916F-B3D8-4438-8835-ABE3517890C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C6A235-131A-41BF-A6DF-47CC263062CE}" type="datetimeFigureOut">
              <a:rPr lang="en-US" smtClean="0"/>
              <a:pPr/>
              <a:t>9/6/11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DA916F-B3D8-4438-8835-ABE3517890C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BDC6A235-131A-41BF-A6DF-47CC263062CE}" type="datetimeFigureOut">
              <a:rPr lang="en-US" smtClean="0"/>
              <a:pPr/>
              <a:t>9/6/11</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BDA916F-B3D8-4438-8835-ABE3517890C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Country Dale as a Professional Community of Learners</a:t>
            </a:r>
            <a:endParaRPr lang="en-US" dirty="0"/>
          </a:p>
        </p:txBody>
      </p:sp>
      <p:sp>
        <p:nvSpPr>
          <p:cNvPr id="3" name="Subtitle 2"/>
          <p:cNvSpPr>
            <a:spLocks noGrp="1"/>
          </p:cNvSpPr>
          <p:nvPr>
            <p:ph type="subTitle" idx="1"/>
          </p:nvPr>
        </p:nvSpPr>
        <p:spPr/>
        <p:txBody>
          <a:bodyPr>
            <a:normAutofit/>
          </a:bodyPr>
          <a:lstStyle/>
          <a:p>
            <a:r>
              <a:rPr lang="en-US" sz="3200" dirty="0" smtClean="0">
                <a:latin typeface="Tahoma"/>
                <a:cs typeface="Tahoma"/>
              </a:rPr>
              <a:t>Who Are We?</a:t>
            </a:r>
          </a:p>
          <a:p>
            <a:r>
              <a:rPr lang="en-US" sz="3200" dirty="0" smtClean="0">
                <a:latin typeface="Tahoma"/>
                <a:cs typeface="Tahoma"/>
              </a:rPr>
              <a:t>Why Are We Here?</a:t>
            </a:r>
            <a:endParaRPr lang="en-US" sz="3200" dirty="0">
              <a:latin typeface="Tahoma"/>
              <a:cs typeface="Tahom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95938" name="Rectangle 2"/>
          <p:cNvSpPr>
            <a:spLocks noGrp="1" noChangeArrowheads="1"/>
          </p:cNvSpPr>
          <p:nvPr>
            <p:ph sz="half" idx="1"/>
          </p:nvPr>
        </p:nvSpPr>
        <p:spPr>
          <a:xfrm>
            <a:off x="1066800" y="2057400"/>
            <a:ext cx="3810000" cy="4572000"/>
          </a:xfrm>
        </p:spPr>
        <p:txBody>
          <a:bodyPr/>
          <a:lstStyle/>
          <a:p>
            <a:r>
              <a:rPr lang="en-US" sz="3600" dirty="0">
                <a:solidFill>
                  <a:srgbClr val="E15B31"/>
                </a:solidFill>
              </a:rPr>
              <a:t>Shared Values and Vision</a:t>
            </a:r>
          </a:p>
        </p:txBody>
      </p:sp>
      <p:sp>
        <p:nvSpPr>
          <p:cNvPr id="295939" name="Rectangle 3"/>
          <p:cNvSpPr>
            <a:spLocks noGrp="1" noChangeArrowheads="1"/>
          </p:cNvSpPr>
          <p:nvPr>
            <p:ph sz="half" idx="2"/>
          </p:nvPr>
        </p:nvSpPr>
        <p:spPr>
          <a:xfrm>
            <a:off x="5029200" y="1905000"/>
            <a:ext cx="3810000" cy="4311650"/>
          </a:xfrm>
        </p:spPr>
        <p:txBody>
          <a:bodyPr>
            <a:normAutofit/>
          </a:bodyPr>
          <a:lstStyle/>
          <a:p>
            <a:r>
              <a:rPr lang="en-US" sz="2800" dirty="0">
                <a:solidFill>
                  <a:srgbClr val="03060D"/>
                </a:solidFill>
                <a:latin typeface="Tahoma"/>
                <a:cs typeface="Tahoma"/>
              </a:rPr>
              <a:t>The staff share visions that have an undeviating focus on student learning, and support norms of behavior that guide decisions about teaching and learning.</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95938">
                                            <p:txEl>
                                              <p:pRg st="0" end="0"/>
                                            </p:txEl>
                                          </p:spTgt>
                                        </p:tgtEl>
                                        <p:attrNameLst>
                                          <p:attrName>style.visibility</p:attrName>
                                        </p:attrNameLst>
                                      </p:cBhvr>
                                      <p:to>
                                        <p:strVal val="visible"/>
                                      </p:to>
                                    </p:set>
                                    <p:animEffect transition="in" filter="barn(outVertical)">
                                      <p:cBhvr>
                                        <p:cTn id="7" dur="500"/>
                                        <p:tgtEl>
                                          <p:spTgt spid="295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5939">
                                            <p:txEl>
                                              <p:pRg st="0" end="0"/>
                                            </p:txEl>
                                          </p:spTgt>
                                        </p:tgtEl>
                                        <p:attrNameLst>
                                          <p:attrName>style.visibility</p:attrName>
                                        </p:attrNameLst>
                                      </p:cBhvr>
                                      <p:to>
                                        <p:strVal val="visible"/>
                                      </p:to>
                                    </p:set>
                                    <p:animEffect transition="in" filter="barn(outVertical)">
                                      <p:cBhvr>
                                        <p:cTn id="12" dur="500"/>
                                        <p:tgtEl>
                                          <p:spTgt spid="295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build="p" autoUpdateAnimBg="0"/>
      <p:bldP spid="295939" grpId="0" build="p"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p:txBody>
          <a:bodyPr/>
          <a:lstStyle/>
          <a:p>
            <a:r>
              <a:rPr lang="en-US" sz="3600" b="1">
                <a:solidFill>
                  <a:srgbClr val="E15B31"/>
                </a:solidFill>
              </a:rPr>
              <a:t>Shared Vision</a:t>
            </a:r>
          </a:p>
        </p:txBody>
      </p:sp>
      <p:sp>
        <p:nvSpPr>
          <p:cNvPr id="385027" name="Rectangle 3"/>
          <p:cNvSpPr>
            <a:spLocks noGrp="1" noChangeArrowheads="1"/>
          </p:cNvSpPr>
          <p:nvPr>
            <p:ph idx="1"/>
          </p:nvPr>
        </p:nvSpPr>
        <p:spPr>
          <a:xfrm>
            <a:off x="685800" y="2057400"/>
            <a:ext cx="8077200" cy="4038600"/>
          </a:xfrm>
        </p:spPr>
        <p:txBody>
          <a:bodyPr/>
          <a:lstStyle/>
          <a:p>
            <a:pPr>
              <a:buFontTx/>
              <a:buNone/>
            </a:pPr>
            <a:r>
              <a:rPr lang="en-US" sz="2800">
                <a:solidFill>
                  <a:srgbClr val="03060D"/>
                </a:solidFill>
              </a:rPr>
              <a:t>   </a:t>
            </a:r>
            <a:r>
              <a:rPr lang="en-US">
                <a:solidFill>
                  <a:srgbClr val="03060D"/>
                </a:solidFill>
              </a:rPr>
              <a:t>The organization becomes a living entity, of which each member of the collective body is a guardian, engaged in bringing about the group’s purpose.  Building shared understanding of a grand </a:t>
            </a:r>
            <a:r>
              <a:rPr lang="en-US" i="1">
                <a:solidFill>
                  <a:srgbClr val="03060D"/>
                </a:solidFill>
              </a:rPr>
              <a:t>[shared] vision</a:t>
            </a:r>
            <a:r>
              <a:rPr lang="en-US">
                <a:solidFill>
                  <a:srgbClr val="03060D"/>
                </a:solidFill>
              </a:rPr>
              <a:t> is a continuous process of endless dialogue.</a:t>
            </a:r>
            <a:br>
              <a:rPr lang="en-US">
                <a:solidFill>
                  <a:srgbClr val="03060D"/>
                </a:solidFill>
              </a:rPr>
            </a:br>
            <a:r>
              <a:rPr lang="en-US" sz="2800" b="1" i="1">
                <a:solidFill>
                  <a:srgbClr val="03060D"/>
                </a:solidFill>
              </a:rPr>
              <a:t/>
            </a:r>
            <a:br>
              <a:rPr lang="en-US" sz="2800" b="1" i="1">
                <a:solidFill>
                  <a:srgbClr val="03060D"/>
                </a:solidFill>
              </a:rPr>
            </a:br>
            <a:r>
              <a:rPr lang="en-US" sz="2800" b="1" i="1">
                <a:solidFill>
                  <a:srgbClr val="03060D"/>
                </a:solidFill>
              </a:rPr>
              <a:t>			                    </a:t>
            </a:r>
            <a:r>
              <a:rPr lang="en-US" sz="2000">
                <a:solidFill>
                  <a:srgbClr val="03060D"/>
                </a:solidFill>
              </a:rPr>
              <a:t>---Charlotte Roberts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85026">
                                            <p:txEl>
                                              <p:pRg st="0" end="0"/>
                                            </p:txEl>
                                          </p:spTgt>
                                        </p:tgtEl>
                                        <p:attrNameLst>
                                          <p:attrName>style.visibility</p:attrName>
                                        </p:attrNameLst>
                                      </p:cBhvr>
                                      <p:to>
                                        <p:strVal val="visible"/>
                                      </p:to>
                                    </p:set>
                                    <p:animEffect transition="in" filter="dissolve">
                                      <p:cBhvr>
                                        <p:cTn id="7" dur="500"/>
                                        <p:tgtEl>
                                          <p:spTgt spid="3850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85027">
                                            <p:txEl>
                                              <p:pRg st="0" end="0"/>
                                            </p:txEl>
                                          </p:spTgt>
                                        </p:tgtEl>
                                        <p:attrNameLst>
                                          <p:attrName>style.visibility</p:attrName>
                                        </p:attrNameLst>
                                      </p:cBhvr>
                                      <p:to>
                                        <p:strVal val="visible"/>
                                      </p:to>
                                    </p:set>
                                    <p:animEffect transition="in" filter="barn(outVertical)">
                                      <p:cBhvr>
                                        <p:cTn id="12" dur="500"/>
                                        <p:tgtEl>
                                          <p:spTgt spid="3850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6" grpId="0" build="p" autoUpdateAnimBg="0"/>
      <p:bldP spid="385027" grpId="0" build="p"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1066800" y="533400"/>
            <a:ext cx="7772400" cy="1143000"/>
          </a:xfrm>
        </p:spPr>
        <p:txBody>
          <a:bodyPr/>
          <a:lstStyle/>
          <a:p>
            <a:r>
              <a:rPr lang="en-US" sz="3600" b="1" dirty="0">
                <a:solidFill>
                  <a:srgbClr val="E15B31"/>
                </a:solidFill>
              </a:rPr>
              <a:t>Shared Values</a:t>
            </a:r>
            <a:r>
              <a:rPr lang="en-US" sz="4000" dirty="0">
                <a:solidFill>
                  <a:srgbClr val="0F0401"/>
                </a:solidFill>
              </a:rPr>
              <a:t> </a:t>
            </a:r>
            <a:r>
              <a:rPr lang="en-US" sz="2400" dirty="0">
                <a:solidFill>
                  <a:srgbClr val="0F0401"/>
                </a:solidFill>
              </a:rPr>
              <a:t>…deeply held views of </a:t>
            </a:r>
            <a:br>
              <a:rPr lang="en-US" sz="2400" dirty="0">
                <a:solidFill>
                  <a:srgbClr val="0F0401"/>
                </a:solidFill>
              </a:rPr>
            </a:br>
            <a:r>
              <a:rPr lang="en-US" sz="2400" dirty="0">
                <a:solidFill>
                  <a:srgbClr val="0F0401"/>
                </a:solidFill>
              </a:rPr>
              <a:t>what we find worthwhile</a:t>
            </a:r>
          </a:p>
        </p:txBody>
      </p:sp>
      <p:sp>
        <p:nvSpPr>
          <p:cNvPr id="371715" name="Rectangle 3"/>
          <p:cNvSpPr>
            <a:spLocks noGrp="1" noChangeArrowheads="1"/>
          </p:cNvSpPr>
          <p:nvPr>
            <p:ph sz="half" idx="1"/>
          </p:nvPr>
        </p:nvSpPr>
        <p:spPr>
          <a:xfrm>
            <a:off x="685800" y="2317750"/>
            <a:ext cx="3810000" cy="3778250"/>
          </a:xfrm>
        </p:spPr>
        <p:txBody>
          <a:bodyPr/>
          <a:lstStyle/>
          <a:p>
            <a:r>
              <a:rPr lang="en-US" dirty="0">
                <a:solidFill>
                  <a:srgbClr val="03060D"/>
                </a:solidFill>
                <a:latin typeface="Tahoma"/>
                <a:cs typeface="Tahoma"/>
              </a:rPr>
              <a:t>Espoused Values</a:t>
            </a:r>
          </a:p>
          <a:p>
            <a:pPr>
              <a:buFontTx/>
              <a:buNone/>
            </a:pPr>
            <a:endParaRPr lang="en-US" dirty="0">
              <a:solidFill>
                <a:srgbClr val="03060D"/>
              </a:solidFill>
              <a:latin typeface="Tahoma"/>
              <a:cs typeface="Tahoma"/>
            </a:endParaRPr>
          </a:p>
          <a:p>
            <a:pPr>
              <a:buFontTx/>
              <a:buNone/>
            </a:pPr>
            <a:endParaRPr lang="en-US" dirty="0">
              <a:solidFill>
                <a:srgbClr val="03060D"/>
              </a:solidFill>
              <a:latin typeface="Tahoma"/>
              <a:cs typeface="Tahoma"/>
            </a:endParaRPr>
          </a:p>
          <a:p>
            <a:pPr>
              <a:buFontTx/>
              <a:buNone/>
            </a:pPr>
            <a:r>
              <a:rPr lang="en-US" dirty="0">
                <a:solidFill>
                  <a:srgbClr val="03060D"/>
                </a:solidFill>
                <a:latin typeface="Tahoma"/>
                <a:cs typeface="Tahoma"/>
              </a:rPr>
              <a:t>…values we profess to believe in</a:t>
            </a:r>
          </a:p>
        </p:txBody>
      </p:sp>
      <p:sp>
        <p:nvSpPr>
          <p:cNvPr id="371716" name="Rectangle 4"/>
          <p:cNvSpPr>
            <a:spLocks noGrp="1" noChangeArrowheads="1"/>
          </p:cNvSpPr>
          <p:nvPr>
            <p:ph sz="half" idx="2"/>
          </p:nvPr>
        </p:nvSpPr>
        <p:spPr>
          <a:xfrm>
            <a:off x="4648200" y="2317750"/>
            <a:ext cx="3810000" cy="3778250"/>
          </a:xfrm>
        </p:spPr>
        <p:txBody>
          <a:bodyPr/>
          <a:lstStyle/>
          <a:p>
            <a:r>
              <a:rPr lang="en-US" dirty="0">
                <a:solidFill>
                  <a:srgbClr val="03060D"/>
                </a:solidFill>
                <a:latin typeface="Tahoma"/>
                <a:cs typeface="Tahoma"/>
              </a:rPr>
              <a:t>Values-in-Action</a:t>
            </a:r>
          </a:p>
          <a:p>
            <a:endParaRPr lang="en-US" dirty="0">
              <a:solidFill>
                <a:srgbClr val="03060D"/>
              </a:solidFill>
              <a:latin typeface="Tahoma"/>
              <a:cs typeface="Tahoma"/>
            </a:endParaRPr>
          </a:p>
          <a:p>
            <a:endParaRPr lang="en-US" dirty="0">
              <a:solidFill>
                <a:srgbClr val="03060D"/>
              </a:solidFill>
              <a:latin typeface="Tahoma"/>
              <a:cs typeface="Tahoma"/>
            </a:endParaRPr>
          </a:p>
          <a:p>
            <a:pPr>
              <a:buFontTx/>
              <a:buNone/>
            </a:pPr>
            <a:r>
              <a:rPr lang="en-US" dirty="0">
                <a:solidFill>
                  <a:srgbClr val="03060D"/>
                </a:solidFill>
                <a:latin typeface="Tahoma"/>
                <a:cs typeface="Tahoma"/>
              </a:rPr>
              <a:t>…values that actually guide our behavior</a:t>
            </a:r>
          </a:p>
          <a:p>
            <a:pPr>
              <a:buFontTx/>
              <a:buNone/>
            </a:pPr>
            <a:r>
              <a:rPr lang="en-US" dirty="0">
                <a:solidFill>
                  <a:srgbClr val="03060D"/>
                </a:solidFill>
                <a:latin typeface="Tahoma"/>
                <a:cs typeface="Tahoma"/>
              </a:rPr>
              <a:t>…our “lived” or “modeled” values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1714">
                                            <p:txEl>
                                              <p:pRg st="0" end="0"/>
                                            </p:txEl>
                                          </p:spTgt>
                                        </p:tgtEl>
                                        <p:attrNameLst>
                                          <p:attrName>style.visibility</p:attrName>
                                        </p:attrNameLst>
                                      </p:cBhvr>
                                      <p:to>
                                        <p:strVal val="visible"/>
                                      </p:to>
                                    </p:set>
                                    <p:animEffect transition="in" filter="dissolve">
                                      <p:cBhvr>
                                        <p:cTn id="7" dur="500"/>
                                        <p:tgtEl>
                                          <p:spTgt spid="3717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71715">
                                            <p:txEl>
                                              <p:pRg st="0" end="0"/>
                                            </p:txEl>
                                          </p:spTgt>
                                        </p:tgtEl>
                                        <p:attrNameLst>
                                          <p:attrName>style.visibility</p:attrName>
                                        </p:attrNameLst>
                                      </p:cBhvr>
                                      <p:to>
                                        <p:strVal val="visible"/>
                                      </p:to>
                                    </p:set>
                                    <p:animEffect transition="in" filter="barn(outVertical)">
                                      <p:cBhvr>
                                        <p:cTn id="12" dur="500"/>
                                        <p:tgtEl>
                                          <p:spTgt spid="3717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71715">
                                            <p:txEl>
                                              <p:pRg st="3" end="3"/>
                                            </p:txEl>
                                          </p:spTgt>
                                        </p:tgtEl>
                                        <p:attrNameLst>
                                          <p:attrName>style.visibility</p:attrName>
                                        </p:attrNameLst>
                                      </p:cBhvr>
                                      <p:to>
                                        <p:strVal val="visible"/>
                                      </p:to>
                                    </p:set>
                                    <p:animEffect transition="in" filter="barn(outVertical)">
                                      <p:cBhvr>
                                        <p:cTn id="17" dur="500"/>
                                        <p:tgtEl>
                                          <p:spTgt spid="3717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71716">
                                            <p:txEl>
                                              <p:pRg st="0" end="0"/>
                                            </p:txEl>
                                          </p:spTgt>
                                        </p:tgtEl>
                                        <p:attrNameLst>
                                          <p:attrName>style.visibility</p:attrName>
                                        </p:attrNameLst>
                                      </p:cBhvr>
                                      <p:to>
                                        <p:strVal val="visible"/>
                                      </p:to>
                                    </p:set>
                                    <p:animEffect transition="in" filter="barn(outVertical)">
                                      <p:cBhvr>
                                        <p:cTn id="22" dur="500"/>
                                        <p:tgtEl>
                                          <p:spTgt spid="3717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371716">
                                            <p:txEl>
                                              <p:pRg st="3" end="3"/>
                                            </p:txEl>
                                          </p:spTgt>
                                        </p:tgtEl>
                                        <p:attrNameLst>
                                          <p:attrName>style.visibility</p:attrName>
                                        </p:attrNameLst>
                                      </p:cBhvr>
                                      <p:to>
                                        <p:strVal val="visible"/>
                                      </p:to>
                                    </p:set>
                                    <p:animEffect transition="in" filter="barn(outVertical)">
                                      <p:cBhvr>
                                        <p:cTn id="27" dur="500"/>
                                        <p:tgtEl>
                                          <p:spTgt spid="37171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371716">
                                            <p:txEl>
                                              <p:pRg st="4" end="4"/>
                                            </p:txEl>
                                          </p:spTgt>
                                        </p:tgtEl>
                                        <p:attrNameLst>
                                          <p:attrName>style.visibility</p:attrName>
                                        </p:attrNameLst>
                                      </p:cBhvr>
                                      <p:to>
                                        <p:strVal val="visible"/>
                                      </p:to>
                                    </p:set>
                                    <p:animEffect transition="in" filter="barn(outVertical)">
                                      <p:cBhvr>
                                        <p:cTn id="32" dur="500"/>
                                        <p:tgtEl>
                                          <p:spTgt spid="3717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4" grpId="0" build="p" autoUpdateAnimBg="0"/>
      <p:bldP spid="371715" grpId="0" build="p" autoUpdateAnimBg="0"/>
      <p:bldP spid="371716" grpId="0" build="p"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a:xfrm>
            <a:off x="1524000" y="457200"/>
            <a:ext cx="7402513" cy="762000"/>
          </a:xfrm>
        </p:spPr>
        <p:txBody>
          <a:bodyPr>
            <a:normAutofit fontScale="90000"/>
          </a:bodyPr>
          <a:lstStyle/>
          <a:p>
            <a:r>
              <a:rPr lang="en-US" sz="2800" b="1">
                <a:solidFill>
                  <a:schemeClr val="tx1"/>
                </a:solidFill>
              </a:rPr>
              <a:t/>
            </a:r>
            <a:br>
              <a:rPr lang="en-US" sz="2800" b="1">
                <a:solidFill>
                  <a:schemeClr val="tx1"/>
                </a:solidFill>
              </a:rPr>
            </a:br>
            <a:endParaRPr lang="en-US" sz="2800" b="1">
              <a:solidFill>
                <a:srgbClr val="03060D"/>
              </a:solidFill>
            </a:endParaRPr>
          </a:p>
        </p:txBody>
      </p:sp>
      <p:sp>
        <p:nvSpPr>
          <p:cNvPr id="292867" name="Rectangle 3"/>
          <p:cNvSpPr>
            <a:spLocks noGrp="1" noChangeArrowheads="1"/>
          </p:cNvSpPr>
          <p:nvPr>
            <p:ph sz="half" idx="1"/>
          </p:nvPr>
        </p:nvSpPr>
        <p:spPr>
          <a:xfrm>
            <a:off x="1066800" y="2057400"/>
            <a:ext cx="3810000" cy="4419600"/>
          </a:xfrm>
        </p:spPr>
        <p:txBody>
          <a:bodyPr/>
          <a:lstStyle/>
          <a:p>
            <a:pPr marL="457200" indent="-457200"/>
            <a:r>
              <a:rPr lang="en-US" sz="3600">
                <a:solidFill>
                  <a:srgbClr val="E15B31"/>
                </a:solidFill>
              </a:rPr>
              <a:t>Shared and Supportive Leadership</a:t>
            </a:r>
          </a:p>
        </p:txBody>
      </p:sp>
      <p:sp>
        <p:nvSpPr>
          <p:cNvPr id="292868" name="Rectangle 4"/>
          <p:cNvSpPr>
            <a:spLocks noGrp="1" noChangeArrowheads="1"/>
          </p:cNvSpPr>
          <p:nvPr>
            <p:ph sz="half" idx="2"/>
          </p:nvPr>
        </p:nvSpPr>
        <p:spPr>
          <a:xfrm>
            <a:off x="5029200" y="1981200"/>
            <a:ext cx="3810000" cy="4235450"/>
          </a:xfrm>
        </p:spPr>
        <p:txBody>
          <a:bodyPr>
            <a:normAutofit/>
          </a:bodyPr>
          <a:lstStyle/>
          <a:p>
            <a:r>
              <a:rPr lang="en-US" sz="2800" dirty="0">
                <a:solidFill>
                  <a:srgbClr val="03060D"/>
                </a:solidFill>
                <a:latin typeface="Tahoma"/>
                <a:cs typeface="Tahoma"/>
              </a:rPr>
              <a:t>Administrators share power, authority, and decision-making, while promoting and nurturing leadership.</a:t>
            </a:r>
          </a:p>
          <a:p>
            <a:endParaRPr lang="en-US" sz="2800" dirty="0">
              <a:solidFill>
                <a:srgbClr val="03060D"/>
              </a:solidFill>
              <a:latin typeface="Tahoma"/>
              <a:cs typeface="Tahoma"/>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2866">
                                            <p:txEl>
                                              <p:pRg st="0" end="0"/>
                                            </p:txEl>
                                          </p:spTgt>
                                        </p:tgtEl>
                                        <p:attrNameLst>
                                          <p:attrName>style.visibility</p:attrName>
                                        </p:attrNameLst>
                                      </p:cBhvr>
                                      <p:to>
                                        <p:strVal val="visible"/>
                                      </p:to>
                                    </p:set>
                                    <p:animEffect transition="in" filter="dissolve">
                                      <p:cBhvr>
                                        <p:cTn id="7" dur="500"/>
                                        <p:tgtEl>
                                          <p:spTgt spid="2928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2867">
                                            <p:txEl>
                                              <p:pRg st="0" end="0"/>
                                            </p:txEl>
                                          </p:spTgt>
                                        </p:tgtEl>
                                        <p:attrNameLst>
                                          <p:attrName>style.visibility</p:attrName>
                                        </p:attrNameLst>
                                      </p:cBhvr>
                                      <p:to>
                                        <p:strVal val="visible"/>
                                      </p:to>
                                    </p:set>
                                    <p:animEffect transition="in" filter="barn(outVertical)">
                                      <p:cBhvr>
                                        <p:cTn id="12" dur="500"/>
                                        <p:tgtEl>
                                          <p:spTgt spid="2928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92868">
                                            <p:txEl>
                                              <p:pRg st="0" end="0"/>
                                            </p:txEl>
                                          </p:spTgt>
                                        </p:tgtEl>
                                        <p:attrNameLst>
                                          <p:attrName>style.visibility</p:attrName>
                                        </p:attrNameLst>
                                      </p:cBhvr>
                                      <p:to>
                                        <p:strVal val="visible"/>
                                      </p:to>
                                    </p:set>
                                    <p:animEffect transition="in" filter="barn(outVertical)">
                                      <p:cBhvr>
                                        <p:cTn id="17" dur="500"/>
                                        <p:tgtEl>
                                          <p:spTgt spid="2928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build="p" autoUpdateAnimBg="0"/>
      <p:bldP spid="292867" grpId="0" build="p" autoUpdateAnimBg="0"/>
      <p:bldP spid="292868" grpId="0" build="p"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154113" y="457200"/>
            <a:ext cx="7772400" cy="914400"/>
          </a:xfrm>
        </p:spPr>
        <p:txBody>
          <a:bodyPr/>
          <a:lstStyle/>
          <a:p>
            <a:pPr eaLnBrk="1" hangingPunct="1"/>
            <a:r>
              <a:rPr lang="en-US" sz="3600" b="1">
                <a:solidFill>
                  <a:srgbClr val="E15B31"/>
                </a:solidFill>
              </a:rPr>
              <a:t>Shared Leadership</a:t>
            </a:r>
          </a:p>
        </p:txBody>
      </p:sp>
      <p:sp>
        <p:nvSpPr>
          <p:cNvPr id="25603" name="Rectangle 3"/>
          <p:cNvSpPr>
            <a:spLocks noGrp="1" noChangeArrowheads="1"/>
          </p:cNvSpPr>
          <p:nvPr>
            <p:ph type="body" sz="half" idx="1"/>
          </p:nvPr>
        </p:nvSpPr>
        <p:spPr>
          <a:xfrm>
            <a:off x="533400" y="2101850"/>
            <a:ext cx="4343400" cy="4114800"/>
          </a:xfrm>
        </p:spPr>
        <p:txBody>
          <a:bodyPr/>
          <a:lstStyle/>
          <a:p>
            <a:pPr marL="457200" indent="-457200" eaLnBrk="1" hangingPunct="1">
              <a:lnSpc>
                <a:spcPct val="90000"/>
              </a:lnSpc>
              <a:buFontTx/>
              <a:buNone/>
            </a:pPr>
            <a:r>
              <a:rPr lang="en-US" sz="2400" b="1" dirty="0">
                <a:solidFill>
                  <a:srgbClr val="03060D"/>
                </a:solidFill>
                <a:latin typeface="Tahoma"/>
                <a:cs typeface="Tahoma"/>
              </a:rPr>
              <a:t>“School Leadership </a:t>
            </a:r>
            <a:r>
              <a:rPr lang="en-US" sz="2400" dirty="0">
                <a:solidFill>
                  <a:srgbClr val="03060D"/>
                </a:solidFill>
                <a:latin typeface="Tahoma"/>
                <a:cs typeface="Tahoma"/>
              </a:rPr>
              <a:t>needs</a:t>
            </a:r>
          </a:p>
          <a:p>
            <a:pPr marL="457200" indent="-457200" eaLnBrk="1" hangingPunct="1">
              <a:lnSpc>
                <a:spcPct val="90000"/>
              </a:lnSpc>
              <a:buFontTx/>
              <a:buNone/>
            </a:pPr>
            <a:r>
              <a:rPr lang="en-US" sz="2400" dirty="0">
                <a:solidFill>
                  <a:srgbClr val="03060D"/>
                </a:solidFill>
                <a:latin typeface="Tahoma"/>
                <a:cs typeface="Tahoma"/>
              </a:rPr>
              <a:t>to be a broad concept that</a:t>
            </a:r>
          </a:p>
          <a:p>
            <a:pPr marL="457200" indent="-457200" eaLnBrk="1" hangingPunct="1">
              <a:lnSpc>
                <a:spcPct val="90000"/>
              </a:lnSpc>
              <a:buFontTx/>
              <a:buNone/>
            </a:pPr>
            <a:r>
              <a:rPr lang="en-US" sz="2400" dirty="0">
                <a:solidFill>
                  <a:srgbClr val="03060D"/>
                </a:solidFill>
                <a:latin typeface="Tahoma"/>
                <a:cs typeface="Tahoma"/>
              </a:rPr>
              <a:t>is separated from person,</a:t>
            </a:r>
          </a:p>
          <a:p>
            <a:pPr marL="457200" indent="-457200" eaLnBrk="1" hangingPunct="1">
              <a:lnSpc>
                <a:spcPct val="90000"/>
              </a:lnSpc>
              <a:buFontTx/>
              <a:buNone/>
            </a:pPr>
            <a:r>
              <a:rPr lang="en-US" sz="2400" dirty="0">
                <a:solidFill>
                  <a:srgbClr val="03060D"/>
                </a:solidFill>
                <a:latin typeface="Tahoma"/>
                <a:cs typeface="Tahoma"/>
              </a:rPr>
              <a:t>role, and a discrete set of</a:t>
            </a:r>
          </a:p>
          <a:p>
            <a:pPr marL="457200" indent="-457200" eaLnBrk="1" hangingPunct="1">
              <a:lnSpc>
                <a:spcPct val="90000"/>
              </a:lnSpc>
              <a:buFontTx/>
              <a:buNone/>
            </a:pPr>
            <a:r>
              <a:rPr lang="en-US" sz="2400" dirty="0">
                <a:solidFill>
                  <a:srgbClr val="03060D"/>
                </a:solidFill>
                <a:latin typeface="Tahoma"/>
                <a:cs typeface="Tahoma"/>
              </a:rPr>
              <a:t>individual behaviors… </a:t>
            </a:r>
          </a:p>
          <a:p>
            <a:pPr marL="457200" indent="-457200" eaLnBrk="1" hangingPunct="1">
              <a:lnSpc>
                <a:spcPct val="90000"/>
              </a:lnSpc>
              <a:buFontTx/>
              <a:buNone/>
            </a:pPr>
            <a:r>
              <a:rPr lang="en-US" sz="2400" dirty="0">
                <a:solidFill>
                  <a:srgbClr val="03060D"/>
                </a:solidFill>
                <a:latin typeface="Tahoma"/>
                <a:cs typeface="Tahoma"/>
              </a:rPr>
              <a:t>Such a broadening of the</a:t>
            </a:r>
          </a:p>
          <a:p>
            <a:pPr marL="457200" indent="-457200" eaLnBrk="1" hangingPunct="1">
              <a:lnSpc>
                <a:spcPct val="90000"/>
              </a:lnSpc>
              <a:buFontTx/>
              <a:buNone/>
            </a:pPr>
            <a:r>
              <a:rPr lang="en-US" sz="2400" dirty="0">
                <a:solidFill>
                  <a:srgbClr val="03060D"/>
                </a:solidFill>
                <a:latin typeface="Tahoma"/>
                <a:cs typeface="Tahoma"/>
              </a:rPr>
              <a:t>concept of leadership</a:t>
            </a:r>
          </a:p>
          <a:p>
            <a:pPr marL="457200" indent="-457200" eaLnBrk="1" hangingPunct="1">
              <a:lnSpc>
                <a:spcPct val="90000"/>
              </a:lnSpc>
              <a:buFontTx/>
              <a:buNone/>
            </a:pPr>
            <a:r>
              <a:rPr lang="en-US" sz="2400" dirty="0">
                <a:solidFill>
                  <a:srgbClr val="03060D"/>
                </a:solidFill>
                <a:latin typeface="Tahoma"/>
                <a:cs typeface="Tahoma"/>
              </a:rPr>
              <a:t>suggests shared responsibility </a:t>
            </a:r>
          </a:p>
          <a:p>
            <a:pPr marL="457200" indent="-457200" eaLnBrk="1" hangingPunct="1">
              <a:lnSpc>
                <a:spcPct val="90000"/>
              </a:lnSpc>
              <a:buFontTx/>
              <a:buNone/>
            </a:pPr>
            <a:r>
              <a:rPr lang="en-US" sz="2400" dirty="0">
                <a:solidFill>
                  <a:srgbClr val="03060D"/>
                </a:solidFill>
                <a:latin typeface="Tahoma"/>
                <a:cs typeface="Tahoma"/>
              </a:rPr>
              <a:t>for a shared purpose of </a:t>
            </a:r>
          </a:p>
          <a:p>
            <a:pPr marL="457200" indent="-457200" eaLnBrk="1" hangingPunct="1">
              <a:lnSpc>
                <a:spcPct val="90000"/>
              </a:lnSpc>
              <a:buFontTx/>
              <a:buNone/>
            </a:pPr>
            <a:r>
              <a:rPr lang="en-US" sz="2400" dirty="0">
                <a:solidFill>
                  <a:srgbClr val="03060D"/>
                </a:solidFill>
                <a:latin typeface="Tahoma"/>
                <a:cs typeface="Tahoma"/>
              </a:rPr>
              <a:t>community.” --</a:t>
            </a:r>
            <a:r>
              <a:rPr lang="en-US" sz="2000" dirty="0">
                <a:solidFill>
                  <a:srgbClr val="03060D"/>
                </a:solidFill>
                <a:latin typeface="Tahoma"/>
                <a:cs typeface="Tahoma"/>
              </a:rPr>
              <a:t>Lambert, 1998</a:t>
            </a:r>
            <a:r>
              <a:rPr lang="en-US" sz="2400" dirty="0">
                <a:solidFill>
                  <a:srgbClr val="03060D"/>
                </a:solidFill>
              </a:rPr>
              <a:t>		</a:t>
            </a:r>
            <a:endParaRPr lang="en-US" sz="2400" b="1" dirty="0">
              <a:solidFill>
                <a:srgbClr val="03060D"/>
              </a:solidFill>
            </a:endParaRPr>
          </a:p>
          <a:p>
            <a:pPr marL="457200" indent="-457200" eaLnBrk="1" hangingPunct="1">
              <a:lnSpc>
                <a:spcPct val="90000"/>
              </a:lnSpc>
            </a:pPr>
            <a:endParaRPr lang="en-US" sz="2400" dirty="0"/>
          </a:p>
        </p:txBody>
      </p:sp>
      <p:sp>
        <p:nvSpPr>
          <p:cNvPr id="25604" name="Rectangle 4"/>
          <p:cNvSpPr>
            <a:spLocks noGrp="1" noChangeArrowheads="1"/>
          </p:cNvSpPr>
          <p:nvPr>
            <p:ph type="body" sz="half" idx="2"/>
          </p:nvPr>
        </p:nvSpPr>
        <p:spPr/>
        <p:txBody>
          <a:bodyPr/>
          <a:lstStyle/>
          <a:p>
            <a:pPr marL="457200" indent="-457200" eaLnBrk="1" hangingPunct="1">
              <a:lnSpc>
                <a:spcPct val="90000"/>
              </a:lnSpc>
              <a:buFontTx/>
              <a:buNone/>
            </a:pPr>
            <a:r>
              <a:rPr lang="en-US" sz="2400" b="1" dirty="0">
                <a:solidFill>
                  <a:srgbClr val="03060D"/>
                </a:solidFill>
              </a:rPr>
              <a:t>	</a:t>
            </a:r>
            <a:r>
              <a:rPr lang="en-US" sz="2400" b="1" dirty="0">
                <a:solidFill>
                  <a:srgbClr val="03060D"/>
                </a:solidFill>
                <a:latin typeface="Tahoma"/>
                <a:cs typeface="Tahoma"/>
              </a:rPr>
              <a:t>Parallel Leadership</a:t>
            </a:r>
            <a:r>
              <a:rPr lang="en-US" sz="2400" dirty="0">
                <a:solidFill>
                  <a:srgbClr val="03060D"/>
                </a:solidFill>
                <a:latin typeface="Tahoma"/>
                <a:cs typeface="Tahoma"/>
              </a:rPr>
              <a:t> assumes equivalence of teacher and administrator leadership in school improvement processes to enhance school capacity.</a:t>
            </a:r>
          </a:p>
          <a:p>
            <a:pPr marL="457200" indent="-457200" eaLnBrk="1" hangingPunct="1">
              <a:lnSpc>
                <a:spcPct val="90000"/>
              </a:lnSpc>
              <a:buFontTx/>
              <a:buNone/>
            </a:pPr>
            <a:r>
              <a:rPr lang="en-US" sz="2400" dirty="0">
                <a:solidFill>
                  <a:srgbClr val="03060D"/>
                </a:solidFill>
                <a:latin typeface="Tahoma"/>
                <a:cs typeface="Tahoma"/>
              </a:rPr>
              <a:t>       Grounded in the values of:</a:t>
            </a:r>
          </a:p>
          <a:p>
            <a:pPr marL="1027113" lvl="1" indent="-455613" eaLnBrk="1" hangingPunct="1">
              <a:lnSpc>
                <a:spcPct val="90000"/>
              </a:lnSpc>
            </a:pPr>
            <a:r>
              <a:rPr lang="en-US" sz="2000" dirty="0">
                <a:solidFill>
                  <a:srgbClr val="03060D"/>
                </a:solidFill>
                <a:latin typeface="Tahoma"/>
                <a:cs typeface="Tahoma"/>
              </a:rPr>
              <a:t>Mutual trust</a:t>
            </a:r>
          </a:p>
          <a:p>
            <a:pPr marL="1027113" lvl="1" indent="-455613" eaLnBrk="1" hangingPunct="1">
              <a:lnSpc>
                <a:spcPct val="90000"/>
              </a:lnSpc>
            </a:pPr>
            <a:r>
              <a:rPr lang="en-US" sz="2000" dirty="0">
                <a:solidFill>
                  <a:srgbClr val="03060D"/>
                </a:solidFill>
                <a:latin typeface="Tahoma"/>
                <a:cs typeface="Tahoma"/>
              </a:rPr>
              <a:t>Shared directionality </a:t>
            </a:r>
          </a:p>
          <a:p>
            <a:pPr marL="1027113" lvl="1" indent="-455613" eaLnBrk="1" hangingPunct="1">
              <a:lnSpc>
                <a:spcPct val="90000"/>
              </a:lnSpc>
            </a:pPr>
            <a:r>
              <a:rPr lang="en-US" sz="2000" dirty="0">
                <a:solidFill>
                  <a:srgbClr val="03060D"/>
                </a:solidFill>
                <a:latin typeface="Tahoma"/>
                <a:cs typeface="Tahoma"/>
              </a:rPr>
              <a:t>Individual expression</a:t>
            </a:r>
          </a:p>
          <a:p>
            <a:pPr marL="1027113" lvl="1" indent="-455613" eaLnBrk="1" hangingPunct="1">
              <a:lnSpc>
                <a:spcPct val="90000"/>
              </a:lnSpc>
              <a:buFontTx/>
              <a:buNone/>
            </a:pPr>
            <a:r>
              <a:rPr lang="en-US" sz="2000" dirty="0">
                <a:solidFill>
                  <a:srgbClr val="03060D"/>
                </a:solidFill>
                <a:latin typeface="Tahoma"/>
                <a:cs typeface="Tahoma"/>
              </a:rPr>
              <a:t>--Andrews &amp; </a:t>
            </a:r>
            <a:r>
              <a:rPr lang="en-US" sz="2000" dirty="0" err="1">
                <a:solidFill>
                  <a:srgbClr val="03060D"/>
                </a:solidFill>
                <a:latin typeface="Tahoma"/>
                <a:cs typeface="Tahoma"/>
              </a:rPr>
              <a:t>Crowther</a:t>
            </a:r>
            <a:r>
              <a:rPr lang="en-US" sz="2000" dirty="0">
                <a:solidFill>
                  <a:srgbClr val="03060D"/>
                </a:solidFill>
                <a:latin typeface="Tahoma"/>
                <a:cs typeface="Tahoma"/>
              </a:rPr>
              <a:t>, 2002</a:t>
            </a:r>
          </a:p>
          <a:p>
            <a:pPr marL="457200" indent="-457200" eaLnBrk="1" hangingPunct="1">
              <a:lnSpc>
                <a:spcPct val="90000"/>
              </a:lnSpc>
            </a:pPr>
            <a:endParaRPr lang="en-US" sz="2000" dirty="0">
              <a:solidFill>
                <a:srgbClr val="03060D"/>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a:xfrm>
            <a:off x="1066800" y="1905000"/>
            <a:ext cx="7772400" cy="4419600"/>
          </a:xfrm>
        </p:spPr>
        <p:txBody>
          <a:bodyPr>
            <a:normAutofit fontScale="90000"/>
          </a:bodyPr>
          <a:lstStyle/>
          <a:p>
            <a:r>
              <a:rPr lang="en-US" sz="3200"/>
              <a:t>“Ultimately, your leadership in a culture of change will be judged as effective or ineffective not by who you are as a leader but by what leadership you produce in others.”</a:t>
            </a:r>
            <a:br>
              <a:rPr lang="en-US" sz="3200"/>
            </a:br>
            <a:r>
              <a:rPr lang="en-US" sz="3200" b="1" i="1"/>
              <a:t/>
            </a:r>
            <a:br>
              <a:rPr lang="en-US" sz="3200" b="1" i="1"/>
            </a:br>
            <a:r>
              <a:rPr lang="en-US" sz="3200" i="1"/>
              <a:t>		</a:t>
            </a:r>
            <a:r>
              <a:rPr lang="en-US" sz="2000" i="1"/>
              <a:t>--</a:t>
            </a:r>
            <a:r>
              <a:rPr lang="en-US" sz="3200" i="1"/>
              <a:t> </a:t>
            </a:r>
            <a:r>
              <a:rPr lang="en-US" sz="2000"/>
              <a:t>Fullan, 2003, </a:t>
            </a:r>
            <a:r>
              <a:rPr lang="en-US" sz="2000" i="1"/>
              <a:t>Leading in a Culture of Change, </a:t>
            </a:r>
            <a:r>
              <a:rPr lang="en-US" sz="2000"/>
              <a:t>p. 137</a:t>
            </a:r>
            <a:r>
              <a:rPr lang="en-US" sz="3200"/>
              <a:t/>
            </a:r>
            <a:br>
              <a:rPr lang="en-US" sz="3200"/>
            </a:br>
            <a:r>
              <a:rPr lang="en-US" sz="2400"/>
              <a:t/>
            </a:r>
            <a:br>
              <a:rPr lang="en-US" sz="2400"/>
            </a:br>
            <a:r>
              <a:rPr lang="en-US" sz="2400"/>
              <a:t/>
            </a:r>
            <a:br>
              <a:rPr lang="en-US" sz="2400"/>
            </a:b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6594">
                                            <p:txEl>
                                              <p:pRg st="0" end="0"/>
                                            </p:txEl>
                                          </p:spTgt>
                                        </p:tgtEl>
                                        <p:attrNameLst>
                                          <p:attrName>style.visibility</p:attrName>
                                        </p:attrNameLst>
                                      </p:cBhvr>
                                      <p:to>
                                        <p:strVal val="visible"/>
                                      </p:to>
                                    </p:set>
                                    <p:animEffect transition="in" filter="dissolve">
                                      <p:cBhvr>
                                        <p:cTn id="7" dur="500"/>
                                        <p:tgtEl>
                                          <p:spTgt spid="3665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4" grpId="0" build="p" autoUpdateAnimBg="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00034" name="Rectangle 2"/>
          <p:cNvSpPr>
            <a:spLocks noGrp="1" noChangeArrowheads="1"/>
          </p:cNvSpPr>
          <p:nvPr>
            <p:ph sz="half" idx="1"/>
          </p:nvPr>
        </p:nvSpPr>
        <p:spPr>
          <a:xfrm>
            <a:off x="1066800" y="1905000"/>
            <a:ext cx="3810000" cy="4311650"/>
          </a:xfrm>
        </p:spPr>
        <p:txBody>
          <a:bodyPr/>
          <a:lstStyle/>
          <a:p>
            <a:pPr marL="457200" indent="-457200"/>
            <a:r>
              <a:rPr lang="en-US" sz="3600">
                <a:solidFill>
                  <a:srgbClr val="E15B31"/>
                </a:solidFill>
              </a:rPr>
              <a:t>Shared Personal Practice</a:t>
            </a:r>
            <a:endParaRPr lang="en-US" sz="2400">
              <a:solidFill>
                <a:srgbClr val="E15B31"/>
              </a:solidFill>
            </a:endParaRPr>
          </a:p>
        </p:txBody>
      </p:sp>
      <p:sp>
        <p:nvSpPr>
          <p:cNvPr id="300035" name="Rectangle 3"/>
          <p:cNvSpPr>
            <a:spLocks noGrp="1" noChangeArrowheads="1"/>
          </p:cNvSpPr>
          <p:nvPr>
            <p:ph sz="half" idx="2"/>
          </p:nvPr>
        </p:nvSpPr>
        <p:spPr>
          <a:xfrm>
            <a:off x="5029200" y="1752600"/>
            <a:ext cx="3810000" cy="4800600"/>
          </a:xfrm>
        </p:spPr>
        <p:txBody>
          <a:bodyPr/>
          <a:lstStyle/>
          <a:p>
            <a:r>
              <a:rPr lang="en-US">
                <a:solidFill>
                  <a:srgbClr val="03060D"/>
                </a:solidFill>
              </a:rPr>
              <a:t>Peers meet and observe one another to provide feedback on instructional practices, to assist in student learning, and to increase human capacity.</a:t>
            </a:r>
          </a:p>
          <a:p>
            <a:pPr>
              <a:buFontTx/>
              <a:buNone/>
            </a:pPr>
            <a:endParaRPr lang="en-US"/>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00034">
                                            <p:txEl>
                                              <p:pRg st="0" end="0"/>
                                            </p:txEl>
                                          </p:spTgt>
                                        </p:tgtEl>
                                        <p:attrNameLst>
                                          <p:attrName>style.visibility</p:attrName>
                                        </p:attrNameLst>
                                      </p:cBhvr>
                                      <p:to>
                                        <p:strVal val="visible"/>
                                      </p:to>
                                    </p:set>
                                    <p:animEffect transition="in" filter="barn(outVertical)">
                                      <p:cBhvr>
                                        <p:cTn id="7" dur="500"/>
                                        <p:tgtEl>
                                          <p:spTgt spid="300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00035">
                                            <p:txEl>
                                              <p:pRg st="0" end="0"/>
                                            </p:txEl>
                                          </p:spTgt>
                                        </p:tgtEl>
                                        <p:attrNameLst>
                                          <p:attrName>style.visibility</p:attrName>
                                        </p:attrNameLst>
                                      </p:cBhvr>
                                      <p:to>
                                        <p:strVal val="visible"/>
                                      </p:to>
                                    </p:set>
                                    <p:animEffect transition="in" filter="barn(outVertical)">
                                      <p:cBhvr>
                                        <p:cTn id="12" dur="500"/>
                                        <p:tgtEl>
                                          <p:spTgt spid="3000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4" grpId="0" build="p" autoUpdateAnimBg="0"/>
      <p:bldP spid="300035" grpId="0" build="p" autoUpdateAnimBg="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403458" name="Rectangle 2"/>
          <p:cNvSpPr>
            <a:spLocks noGrp="1" noChangeArrowheads="1"/>
          </p:cNvSpPr>
          <p:nvPr>
            <p:ph type="title"/>
          </p:nvPr>
        </p:nvSpPr>
        <p:spPr>
          <a:xfrm>
            <a:off x="762000" y="838200"/>
            <a:ext cx="8077200" cy="1143000"/>
          </a:xfrm>
        </p:spPr>
        <p:txBody>
          <a:bodyPr>
            <a:normAutofit fontScale="90000"/>
          </a:bodyPr>
          <a:lstStyle/>
          <a:p>
            <a:r>
              <a:rPr lang="en-US" sz="4000">
                <a:solidFill>
                  <a:srgbClr val="A50021"/>
                </a:solidFill>
              </a:rPr>
              <a:t>Supportive Conditions</a:t>
            </a:r>
            <a:r>
              <a:rPr lang="en-US" sz="4000" b="1">
                <a:solidFill>
                  <a:srgbClr val="A50021"/>
                </a:solidFill>
              </a:rPr>
              <a:t> </a:t>
            </a:r>
            <a:br>
              <a:rPr lang="en-US" sz="4000" b="1">
                <a:solidFill>
                  <a:srgbClr val="A50021"/>
                </a:solidFill>
              </a:rPr>
            </a:br>
            <a:endParaRPr lang="en-US" sz="4000" b="1">
              <a:solidFill>
                <a:srgbClr val="A50021"/>
              </a:solidFill>
            </a:endParaRPr>
          </a:p>
        </p:txBody>
      </p:sp>
      <p:sp>
        <p:nvSpPr>
          <p:cNvPr id="403459" name="Rectangle 3"/>
          <p:cNvSpPr>
            <a:spLocks noGrp="1" noChangeArrowheads="1"/>
          </p:cNvSpPr>
          <p:nvPr>
            <p:ph idx="1"/>
          </p:nvPr>
        </p:nvSpPr>
        <p:spPr>
          <a:xfrm>
            <a:off x="685800" y="1752600"/>
            <a:ext cx="8229600" cy="4724400"/>
          </a:xfrm>
        </p:spPr>
        <p:txBody>
          <a:bodyPr>
            <a:normAutofit/>
          </a:bodyPr>
          <a:lstStyle/>
          <a:p>
            <a:pPr marL="457200" indent="-457200">
              <a:lnSpc>
                <a:spcPct val="90000"/>
              </a:lnSpc>
            </a:pPr>
            <a:r>
              <a:rPr lang="en-US" sz="2400">
                <a:solidFill>
                  <a:srgbClr val="03060D"/>
                </a:solidFill>
              </a:rPr>
              <a:t>Structures</a:t>
            </a:r>
          </a:p>
          <a:p>
            <a:pPr marL="1027113" lvl="1" indent="-455613">
              <a:lnSpc>
                <a:spcPct val="90000"/>
              </a:lnSpc>
              <a:buFontTx/>
              <a:buChar char="•"/>
            </a:pPr>
            <a:r>
              <a:rPr lang="en-US" sz="2400">
                <a:solidFill>
                  <a:srgbClr val="03060D"/>
                </a:solidFill>
              </a:rPr>
              <a:t>Communication systems</a:t>
            </a:r>
          </a:p>
          <a:p>
            <a:pPr marL="1027113" lvl="1" indent="-455613">
              <a:lnSpc>
                <a:spcPct val="90000"/>
              </a:lnSpc>
              <a:buFontTx/>
              <a:buChar char="•"/>
            </a:pPr>
            <a:r>
              <a:rPr lang="en-US" sz="2400">
                <a:solidFill>
                  <a:srgbClr val="03060D"/>
                </a:solidFill>
              </a:rPr>
              <a:t>Resources</a:t>
            </a:r>
          </a:p>
          <a:p>
            <a:pPr marL="1027113" lvl="1" indent="-455613">
              <a:lnSpc>
                <a:spcPct val="90000"/>
              </a:lnSpc>
              <a:buFontTx/>
              <a:buChar char="•"/>
            </a:pPr>
            <a:r>
              <a:rPr lang="en-US" sz="2400">
                <a:solidFill>
                  <a:srgbClr val="03060D"/>
                </a:solidFill>
              </a:rPr>
              <a:t>Facilities</a:t>
            </a:r>
          </a:p>
          <a:p>
            <a:pPr marL="457200" indent="-457200">
              <a:lnSpc>
                <a:spcPct val="90000"/>
              </a:lnSpc>
            </a:pPr>
            <a:r>
              <a:rPr lang="en-US" sz="2400">
                <a:solidFill>
                  <a:srgbClr val="03060D"/>
                </a:solidFill>
              </a:rPr>
              <a:t>Relationships</a:t>
            </a:r>
          </a:p>
          <a:p>
            <a:pPr marL="1027113" lvl="1" indent="-455613">
              <a:lnSpc>
                <a:spcPct val="90000"/>
              </a:lnSpc>
              <a:buFontTx/>
              <a:buChar char="•"/>
            </a:pPr>
            <a:r>
              <a:rPr lang="en-US" sz="2400">
                <a:solidFill>
                  <a:srgbClr val="03060D"/>
                </a:solidFill>
              </a:rPr>
              <a:t>Caring relationships</a:t>
            </a:r>
          </a:p>
          <a:p>
            <a:pPr marL="1027113" lvl="1" indent="-455613">
              <a:lnSpc>
                <a:spcPct val="90000"/>
              </a:lnSpc>
              <a:buFontTx/>
              <a:buChar char="•"/>
            </a:pPr>
            <a:r>
              <a:rPr lang="en-US" sz="2400">
                <a:solidFill>
                  <a:srgbClr val="03060D"/>
                </a:solidFill>
              </a:rPr>
              <a:t>Trust and respect </a:t>
            </a:r>
          </a:p>
          <a:p>
            <a:pPr marL="1027113" lvl="1" indent="-455613">
              <a:lnSpc>
                <a:spcPct val="90000"/>
              </a:lnSpc>
              <a:buFontTx/>
              <a:buChar char="•"/>
            </a:pPr>
            <a:r>
              <a:rPr lang="en-US" sz="2400">
                <a:solidFill>
                  <a:srgbClr val="03060D"/>
                </a:solidFill>
              </a:rPr>
              <a:t>Recognition and celebration</a:t>
            </a:r>
          </a:p>
          <a:p>
            <a:pPr marL="1027113" lvl="1" indent="-455613">
              <a:lnSpc>
                <a:spcPct val="90000"/>
              </a:lnSpc>
              <a:buFontTx/>
              <a:buChar char="•"/>
            </a:pPr>
            <a:r>
              <a:rPr lang="en-US" sz="2400">
                <a:solidFill>
                  <a:srgbClr val="03060D"/>
                </a:solidFill>
              </a:rPr>
              <a:t>Risk-taking</a:t>
            </a:r>
          </a:p>
          <a:p>
            <a:pPr marL="457200" indent="-457200">
              <a:lnSpc>
                <a:spcPct val="90000"/>
              </a:lnSpc>
              <a:buFontTx/>
              <a:buNone/>
            </a:pPr>
            <a:r>
              <a:rPr lang="en-US" sz="2400">
                <a:solidFill>
                  <a:srgbClr val="03060D"/>
                </a:solidFill>
              </a:rPr>
              <a:t>  …. the glue </a:t>
            </a:r>
            <a:r>
              <a:rPr lang="en-US" sz="2400">
                <a:solidFill>
                  <a:srgbClr val="03060D"/>
                </a:solidFill>
                <a:ea typeface="Times New Roman" charset="0"/>
                <a:cs typeface="Times New Roman" charset="0"/>
              </a:rPr>
              <a:t>that holds all other dimensions together – the springboard </a:t>
            </a:r>
          </a:p>
          <a:p>
            <a:pPr marL="457200" indent="-457200">
              <a:lnSpc>
                <a:spcPct val="90000"/>
              </a:lnSpc>
              <a:buFontTx/>
              <a:buNone/>
            </a:pPr>
            <a:r>
              <a:rPr lang="en-US" sz="2400">
                <a:solidFill>
                  <a:srgbClr val="03060D"/>
                </a:solidFill>
                <a:ea typeface="Times New Roman" charset="0"/>
                <a:cs typeface="Times New Roman" charset="0"/>
              </a:rPr>
              <a:t>  for creating and sustaining PLCs...reculturing</a:t>
            </a:r>
            <a:r>
              <a:rPr lang="en-US" sz="2400">
                <a:solidFill>
                  <a:srgbClr val="03060D"/>
                </a:solidFill>
              </a:rPr>
              <a:t> </a:t>
            </a:r>
          </a:p>
          <a:p>
            <a:pPr marL="1027113" lvl="1" indent="-455613">
              <a:lnSpc>
                <a:spcPct val="90000"/>
              </a:lnSpc>
              <a:buFontTx/>
              <a:buNone/>
            </a:pPr>
            <a:endParaRPr lang="en-US" sz="2400">
              <a:solidFill>
                <a:srgbClr val="03060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3458">
                                            <p:txEl>
                                              <p:pRg st="0" end="0"/>
                                            </p:txEl>
                                          </p:spTgt>
                                        </p:tgtEl>
                                        <p:attrNameLst>
                                          <p:attrName>style.visibility</p:attrName>
                                        </p:attrNameLst>
                                      </p:cBhvr>
                                      <p:to>
                                        <p:strVal val="visible"/>
                                      </p:to>
                                    </p:set>
                                    <p:animEffect transition="in" filter="dissolve">
                                      <p:cBhvr>
                                        <p:cTn id="7" dur="500"/>
                                        <p:tgtEl>
                                          <p:spTgt spid="4034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03459">
                                            <p:txEl>
                                              <p:pRg st="0" end="0"/>
                                            </p:txEl>
                                          </p:spTgt>
                                        </p:tgtEl>
                                        <p:attrNameLst>
                                          <p:attrName>style.visibility</p:attrName>
                                        </p:attrNameLst>
                                      </p:cBhvr>
                                      <p:to>
                                        <p:strVal val="visible"/>
                                      </p:to>
                                    </p:set>
                                    <p:animEffect transition="in" filter="barn(outVertical)">
                                      <p:cBhvr>
                                        <p:cTn id="12" dur="500"/>
                                        <p:tgtEl>
                                          <p:spTgt spid="403459">
                                            <p:txEl>
                                              <p:pRg st="0" end="0"/>
                                            </p:txEl>
                                          </p:spTgt>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403459">
                                            <p:txEl>
                                              <p:pRg st="1" end="1"/>
                                            </p:txEl>
                                          </p:spTgt>
                                        </p:tgtEl>
                                        <p:attrNameLst>
                                          <p:attrName>style.visibility</p:attrName>
                                        </p:attrNameLst>
                                      </p:cBhvr>
                                      <p:to>
                                        <p:strVal val="visible"/>
                                      </p:to>
                                    </p:set>
                                    <p:animEffect transition="in" filter="barn(outVertical)">
                                      <p:cBhvr>
                                        <p:cTn id="15" dur="500"/>
                                        <p:tgtEl>
                                          <p:spTgt spid="403459">
                                            <p:txEl>
                                              <p:pRg st="1" end="1"/>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403459">
                                            <p:txEl>
                                              <p:pRg st="2" end="2"/>
                                            </p:txEl>
                                          </p:spTgt>
                                        </p:tgtEl>
                                        <p:attrNameLst>
                                          <p:attrName>style.visibility</p:attrName>
                                        </p:attrNameLst>
                                      </p:cBhvr>
                                      <p:to>
                                        <p:strVal val="visible"/>
                                      </p:to>
                                    </p:set>
                                    <p:animEffect transition="in" filter="barn(outVertical)">
                                      <p:cBhvr>
                                        <p:cTn id="18" dur="500"/>
                                        <p:tgtEl>
                                          <p:spTgt spid="403459">
                                            <p:txEl>
                                              <p:pRg st="2" end="2"/>
                                            </p:txEl>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403459">
                                            <p:txEl>
                                              <p:pRg st="3" end="3"/>
                                            </p:txEl>
                                          </p:spTgt>
                                        </p:tgtEl>
                                        <p:attrNameLst>
                                          <p:attrName>style.visibility</p:attrName>
                                        </p:attrNameLst>
                                      </p:cBhvr>
                                      <p:to>
                                        <p:strVal val="visible"/>
                                      </p:to>
                                    </p:set>
                                    <p:animEffect transition="in" filter="barn(outVertical)">
                                      <p:cBhvr>
                                        <p:cTn id="21" dur="500"/>
                                        <p:tgtEl>
                                          <p:spTgt spid="403459">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403459">
                                            <p:txEl>
                                              <p:pRg st="4" end="4"/>
                                            </p:txEl>
                                          </p:spTgt>
                                        </p:tgtEl>
                                        <p:attrNameLst>
                                          <p:attrName>style.visibility</p:attrName>
                                        </p:attrNameLst>
                                      </p:cBhvr>
                                      <p:to>
                                        <p:strVal val="visible"/>
                                      </p:to>
                                    </p:set>
                                    <p:animEffect transition="in" filter="barn(outVertical)">
                                      <p:cBhvr>
                                        <p:cTn id="26" dur="500"/>
                                        <p:tgtEl>
                                          <p:spTgt spid="403459">
                                            <p:txEl>
                                              <p:pRg st="4" end="4"/>
                                            </p:txEl>
                                          </p:spTgt>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403459">
                                            <p:txEl>
                                              <p:pRg st="5" end="5"/>
                                            </p:txEl>
                                          </p:spTgt>
                                        </p:tgtEl>
                                        <p:attrNameLst>
                                          <p:attrName>style.visibility</p:attrName>
                                        </p:attrNameLst>
                                      </p:cBhvr>
                                      <p:to>
                                        <p:strVal val="visible"/>
                                      </p:to>
                                    </p:set>
                                    <p:animEffect transition="in" filter="barn(outVertical)">
                                      <p:cBhvr>
                                        <p:cTn id="29" dur="500"/>
                                        <p:tgtEl>
                                          <p:spTgt spid="403459">
                                            <p:txEl>
                                              <p:pRg st="5" end="5"/>
                                            </p:txEl>
                                          </p:spTgt>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403459">
                                            <p:txEl>
                                              <p:pRg st="6" end="6"/>
                                            </p:txEl>
                                          </p:spTgt>
                                        </p:tgtEl>
                                        <p:attrNameLst>
                                          <p:attrName>style.visibility</p:attrName>
                                        </p:attrNameLst>
                                      </p:cBhvr>
                                      <p:to>
                                        <p:strVal val="visible"/>
                                      </p:to>
                                    </p:set>
                                    <p:animEffect transition="in" filter="barn(outVertical)">
                                      <p:cBhvr>
                                        <p:cTn id="32" dur="500"/>
                                        <p:tgtEl>
                                          <p:spTgt spid="403459">
                                            <p:txEl>
                                              <p:pRg st="6" end="6"/>
                                            </p:txEl>
                                          </p:spTgt>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403459">
                                            <p:txEl>
                                              <p:pRg st="7" end="7"/>
                                            </p:txEl>
                                          </p:spTgt>
                                        </p:tgtEl>
                                        <p:attrNameLst>
                                          <p:attrName>style.visibility</p:attrName>
                                        </p:attrNameLst>
                                      </p:cBhvr>
                                      <p:to>
                                        <p:strVal val="visible"/>
                                      </p:to>
                                    </p:set>
                                    <p:animEffect transition="in" filter="barn(outVertical)">
                                      <p:cBhvr>
                                        <p:cTn id="35" dur="500"/>
                                        <p:tgtEl>
                                          <p:spTgt spid="403459">
                                            <p:txEl>
                                              <p:pRg st="7" end="7"/>
                                            </p:txEl>
                                          </p:spTgt>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403459">
                                            <p:txEl>
                                              <p:pRg st="8" end="8"/>
                                            </p:txEl>
                                          </p:spTgt>
                                        </p:tgtEl>
                                        <p:attrNameLst>
                                          <p:attrName>style.visibility</p:attrName>
                                        </p:attrNameLst>
                                      </p:cBhvr>
                                      <p:to>
                                        <p:strVal val="visible"/>
                                      </p:to>
                                    </p:set>
                                    <p:animEffect transition="in" filter="barn(outVertical)">
                                      <p:cBhvr>
                                        <p:cTn id="38" dur="500"/>
                                        <p:tgtEl>
                                          <p:spTgt spid="403459">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grpId="0" nodeType="clickEffect">
                                  <p:stCondLst>
                                    <p:cond delay="0"/>
                                  </p:stCondLst>
                                  <p:childTnLst>
                                    <p:set>
                                      <p:cBhvr>
                                        <p:cTn id="42" dur="1" fill="hold">
                                          <p:stCondLst>
                                            <p:cond delay="0"/>
                                          </p:stCondLst>
                                        </p:cTn>
                                        <p:tgtEl>
                                          <p:spTgt spid="403459">
                                            <p:txEl>
                                              <p:pRg st="9" end="9"/>
                                            </p:txEl>
                                          </p:spTgt>
                                        </p:tgtEl>
                                        <p:attrNameLst>
                                          <p:attrName>style.visibility</p:attrName>
                                        </p:attrNameLst>
                                      </p:cBhvr>
                                      <p:to>
                                        <p:strVal val="visible"/>
                                      </p:to>
                                    </p:set>
                                    <p:animEffect transition="in" filter="barn(outVertical)">
                                      <p:cBhvr>
                                        <p:cTn id="43" dur="500"/>
                                        <p:tgtEl>
                                          <p:spTgt spid="403459">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grpId="0" nodeType="clickEffect">
                                  <p:stCondLst>
                                    <p:cond delay="0"/>
                                  </p:stCondLst>
                                  <p:childTnLst>
                                    <p:set>
                                      <p:cBhvr>
                                        <p:cTn id="47" dur="1" fill="hold">
                                          <p:stCondLst>
                                            <p:cond delay="0"/>
                                          </p:stCondLst>
                                        </p:cTn>
                                        <p:tgtEl>
                                          <p:spTgt spid="403459">
                                            <p:txEl>
                                              <p:pRg st="10" end="10"/>
                                            </p:txEl>
                                          </p:spTgt>
                                        </p:tgtEl>
                                        <p:attrNameLst>
                                          <p:attrName>style.visibility</p:attrName>
                                        </p:attrNameLst>
                                      </p:cBhvr>
                                      <p:to>
                                        <p:strVal val="visible"/>
                                      </p:to>
                                    </p:set>
                                    <p:animEffect transition="in" filter="barn(outVertical)">
                                      <p:cBhvr>
                                        <p:cTn id="48" dur="500"/>
                                        <p:tgtEl>
                                          <p:spTgt spid="40345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58" grpId="0" build="p" autoUpdateAnimBg="0"/>
      <p:bldP spid="403459" grpId="0" build="p" autoUpdateAnimBg="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xfrm>
            <a:off x="1066800" y="1676400"/>
            <a:ext cx="7772400" cy="4800600"/>
          </a:xfrm>
        </p:spPr>
        <p:txBody>
          <a:bodyPr/>
          <a:lstStyle/>
          <a:p>
            <a:r>
              <a:rPr lang="en-US" sz="2400"/>
              <a:t/>
            </a:r>
            <a:br>
              <a:rPr lang="en-US" sz="2400"/>
            </a:br>
            <a:r>
              <a:rPr lang="en-US" sz="3200">
                <a:solidFill>
                  <a:srgbClr val="03060D"/>
                </a:solidFill>
              </a:rPr>
              <a:t>“Signs of health in community rest not in how interconnected and bonded the group feels, but how flexibly and responsively it moves from its existing reality toward the one it desires.”</a:t>
            </a:r>
            <a:br>
              <a:rPr lang="en-US" sz="3200">
                <a:solidFill>
                  <a:srgbClr val="03060D"/>
                </a:solidFill>
              </a:rPr>
            </a:br>
            <a:r>
              <a:rPr lang="en-US" sz="3200">
                <a:solidFill>
                  <a:srgbClr val="03060D"/>
                </a:solidFill>
              </a:rPr>
              <a:t/>
            </a:r>
            <a:br>
              <a:rPr lang="en-US" sz="3200">
                <a:solidFill>
                  <a:srgbClr val="03060D"/>
                </a:solidFill>
              </a:rPr>
            </a:br>
            <a:r>
              <a:rPr lang="en-US" sz="3200" b="1">
                <a:solidFill>
                  <a:srgbClr val="03060D"/>
                </a:solidFill>
              </a:rPr>
              <a:t/>
            </a:r>
            <a:br>
              <a:rPr lang="en-US" sz="3200" b="1">
                <a:solidFill>
                  <a:srgbClr val="03060D"/>
                </a:solidFill>
              </a:rPr>
            </a:br>
            <a:r>
              <a:rPr lang="en-US" sz="3200" b="1">
                <a:solidFill>
                  <a:srgbClr val="03060D"/>
                </a:solidFill>
              </a:rPr>
              <a:t>				</a:t>
            </a:r>
            <a:r>
              <a:rPr lang="en-US" sz="2000">
                <a:solidFill>
                  <a:srgbClr val="03060D"/>
                </a:solidFill>
              </a:rPr>
              <a:t>-- Gozdz, 2000</a:t>
            </a:r>
            <a:br>
              <a:rPr lang="en-US" sz="2000">
                <a:solidFill>
                  <a:srgbClr val="03060D"/>
                </a:solidFill>
              </a:rPr>
            </a:br>
            <a:r>
              <a:rPr lang="en-US" sz="24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4722">
                                            <p:txEl>
                                              <p:pRg st="0" end="0"/>
                                            </p:txEl>
                                          </p:spTgt>
                                        </p:tgtEl>
                                        <p:attrNameLst>
                                          <p:attrName>style.visibility</p:attrName>
                                        </p:attrNameLst>
                                      </p:cBhvr>
                                      <p:to>
                                        <p:strVal val="visible"/>
                                      </p:to>
                                    </p:set>
                                    <p:animEffect transition="in" filter="dissolve">
                                      <p:cBhvr>
                                        <p:cTn id="7" dur="500"/>
                                        <p:tgtEl>
                                          <p:spTgt spid="4147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2" grpId="0" build="p" autoUpdateAnimBg="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a:xfrm>
            <a:off x="1066800" y="838200"/>
            <a:ext cx="7772400" cy="990600"/>
          </a:xfrm>
        </p:spPr>
        <p:txBody>
          <a:bodyPr/>
          <a:lstStyle/>
          <a:p>
            <a:r>
              <a:rPr lang="en-US" sz="3600" b="1">
                <a:solidFill>
                  <a:srgbClr val="1C3ECC"/>
                </a:solidFill>
              </a:rPr>
              <a:t>What would it look like if…</a:t>
            </a:r>
          </a:p>
        </p:txBody>
      </p:sp>
      <p:sp>
        <p:nvSpPr>
          <p:cNvPr id="356355" name="Rectangle 3"/>
          <p:cNvSpPr>
            <a:spLocks noGrp="1" noChangeArrowheads="1"/>
          </p:cNvSpPr>
          <p:nvPr>
            <p:ph idx="1"/>
          </p:nvPr>
        </p:nvSpPr>
        <p:spPr>
          <a:xfrm>
            <a:off x="1066800" y="2590800"/>
            <a:ext cx="7772400" cy="4527550"/>
          </a:xfrm>
        </p:spPr>
        <p:txBody>
          <a:bodyPr/>
          <a:lstStyle/>
          <a:p>
            <a:r>
              <a:rPr lang="en-US" sz="2800" dirty="0">
                <a:solidFill>
                  <a:srgbClr val="03060D"/>
                </a:solidFill>
                <a:latin typeface="Tahoma"/>
                <a:cs typeface="Tahoma"/>
              </a:rPr>
              <a:t>Our school culture reflected people at all levels learning together, as a united team, to promote and increase student learning? </a:t>
            </a:r>
          </a:p>
          <a:p>
            <a:r>
              <a:rPr lang="en-US" sz="2800" dirty="0">
                <a:solidFill>
                  <a:srgbClr val="03060D"/>
                </a:solidFill>
                <a:latin typeface="Tahoma"/>
                <a:cs typeface="Tahoma"/>
              </a:rPr>
              <a:t> ……..?</a:t>
            </a:r>
          </a:p>
          <a:p>
            <a:pPr>
              <a:buFontTx/>
              <a:buNone/>
            </a:pPr>
            <a:endParaRPr lang="en-US" sz="2800" dirty="0">
              <a:solidFill>
                <a:srgbClr val="03060D"/>
              </a:solidFill>
            </a:endParaRPr>
          </a:p>
          <a:p>
            <a:pPr algn="ctr">
              <a:buFontTx/>
              <a:buNone/>
            </a:pPr>
            <a:r>
              <a:rPr lang="en-US" sz="2800" dirty="0">
                <a:solidFill>
                  <a:srgbClr val="1C3ECC"/>
                </a:solidFill>
              </a:rPr>
              <a:t>What would we </a:t>
            </a:r>
            <a:r>
              <a:rPr lang="en-US" sz="2800" i="1" dirty="0">
                <a:solidFill>
                  <a:srgbClr val="1C3ECC"/>
                </a:solidFill>
              </a:rPr>
              <a:t>keep, stop, start?</a:t>
            </a:r>
            <a:endParaRPr lang="en-US" sz="2800" dirty="0">
              <a:solidFill>
                <a:srgbClr val="1C3ECC"/>
              </a:solidFill>
            </a:endParaRPr>
          </a:p>
          <a:p>
            <a:pPr>
              <a:buFontTx/>
              <a:buNone/>
            </a:pPr>
            <a:endParaRPr lang="en-US" sz="2800" dirty="0">
              <a:solidFill>
                <a:srgbClr val="1C3ECC"/>
              </a:solidFill>
            </a:endParaRPr>
          </a:p>
          <a:p>
            <a:endParaRPr lang="en-US" dirty="0"/>
          </a:p>
          <a:p>
            <a:endParaRPr lang="en-US" sz="3600" dirty="0"/>
          </a:p>
          <a:p>
            <a:endParaRPr lang="en-US" sz="3600" dirty="0"/>
          </a:p>
          <a:p>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56354">
                                            <p:txEl>
                                              <p:pRg st="0" end="0"/>
                                            </p:txEl>
                                          </p:spTgt>
                                        </p:tgtEl>
                                        <p:attrNameLst>
                                          <p:attrName>style.visibility</p:attrName>
                                        </p:attrNameLst>
                                      </p:cBhvr>
                                      <p:to>
                                        <p:strVal val="visible"/>
                                      </p:to>
                                    </p:set>
                                    <p:animEffect transition="in" filter="barn(outVertical)">
                                      <p:cBhvr>
                                        <p:cTn id="7" dur="500"/>
                                        <p:tgtEl>
                                          <p:spTgt spid="3563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56355">
                                            <p:txEl>
                                              <p:pRg st="0" end="0"/>
                                            </p:txEl>
                                          </p:spTgt>
                                        </p:tgtEl>
                                        <p:attrNameLst>
                                          <p:attrName>style.visibility</p:attrName>
                                        </p:attrNameLst>
                                      </p:cBhvr>
                                      <p:to>
                                        <p:strVal val="visible"/>
                                      </p:to>
                                    </p:set>
                                    <p:animEffect transition="in" filter="barn(outVertical)">
                                      <p:cBhvr>
                                        <p:cTn id="12" dur="500"/>
                                        <p:tgtEl>
                                          <p:spTgt spid="3563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56355">
                                            <p:txEl>
                                              <p:pRg st="1" end="1"/>
                                            </p:txEl>
                                          </p:spTgt>
                                        </p:tgtEl>
                                        <p:attrNameLst>
                                          <p:attrName>style.visibility</p:attrName>
                                        </p:attrNameLst>
                                      </p:cBhvr>
                                      <p:to>
                                        <p:strVal val="visible"/>
                                      </p:to>
                                    </p:set>
                                    <p:animEffect transition="in" filter="barn(outVertical)">
                                      <p:cBhvr>
                                        <p:cTn id="17" dur="500"/>
                                        <p:tgtEl>
                                          <p:spTgt spid="35635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56355">
                                            <p:txEl>
                                              <p:pRg st="3" end="3"/>
                                            </p:txEl>
                                          </p:spTgt>
                                        </p:tgtEl>
                                        <p:attrNameLst>
                                          <p:attrName>style.visibility</p:attrName>
                                        </p:attrNameLst>
                                      </p:cBhvr>
                                      <p:to>
                                        <p:strVal val="visible"/>
                                      </p:to>
                                    </p:set>
                                    <p:animEffect transition="in" filter="barn(outVertical)">
                                      <p:cBhvr>
                                        <p:cTn id="22" dur="500"/>
                                        <p:tgtEl>
                                          <p:spTgt spid="3563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4" grpId="0" build="p" autoUpdateAnimBg="0"/>
      <p:bldP spid="356355" grpId="0" build="p" autoUpdateAnimBg="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56034" name="Rectangle 2"/>
          <p:cNvSpPr>
            <a:spLocks noGrp="1" noChangeArrowheads="1"/>
          </p:cNvSpPr>
          <p:nvPr>
            <p:ph type="title"/>
          </p:nvPr>
        </p:nvSpPr>
        <p:spPr/>
        <p:txBody>
          <a:bodyPr/>
          <a:lstStyle/>
          <a:p>
            <a:r>
              <a:rPr lang="en-US" sz="4000">
                <a:solidFill>
                  <a:srgbClr val="CF4925"/>
                </a:solidFill>
              </a:rPr>
              <a:t>Who are we?</a:t>
            </a:r>
          </a:p>
        </p:txBody>
      </p:sp>
      <p:sp>
        <p:nvSpPr>
          <p:cNvPr id="556035" name="Rectangle 3"/>
          <p:cNvSpPr>
            <a:spLocks noGrp="1" noChangeArrowheads="1"/>
          </p:cNvSpPr>
          <p:nvPr>
            <p:ph idx="1"/>
          </p:nvPr>
        </p:nvSpPr>
        <p:spPr>
          <a:xfrm>
            <a:off x="228600" y="1981200"/>
            <a:ext cx="8686800" cy="4495800"/>
          </a:xfrm>
        </p:spPr>
        <p:txBody>
          <a:bodyPr>
            <a:normAutofit/>
          </a:bodyPr>
          <a:lstStyle/>
          <a:p>
            <a:r>
              <a:rPr lang="en-US" dirty="0"/>
              <a:t>  </a:t>
            </a:r>
            <a:r>
              <a:rPr lang="en-US" sz="2800" dirty="0"/>
              <a:t>What makes</a:t>
            </a:r>
            <a:r>
              <a:rPr lang="en-US" sz="2800" dirty="0" smtClean="0"/>
              <a:t> </a:t>
            </a:r>
            <a:r>
              <a:rPr lang="en-US" sz="2800" dirty="0" smtClean="0"/>
              <a:t>Country Dale</a:t>
            </a:r>
            <a:r>
              <a:rPr lang="en-US" sz="2800" dirty="0" smtClean="0"/>
              <a:t> </a:t>
            </a:r>
            <a:r>
              <a:rPr lang="en-US" sz="2800" dirty="0"/>
              <a:t>unique </a:t>
            </a:r>
            <a:r>
              <a:rPr lang="en-US" sz="2800" i="1" dirty="0"/>
              <a:t>as a school?</a:t>
            </a:r>
            <a:r>
              <a:rPr lang="en-US" sz="2800" dirty="0"/>
              <a:t> </a:t>
            </a:r>
          </a:p>
          <a:p>
            <a:pPr>
              <a:buFontTx/>
              <a:buNone/>
            </a:pPr>
            <a:endParaRPr lang="en-US" sz="2800" dirty="0"/>
          </a:p>
          <a:p>
            <a:r>
              <a:rPr lang="en-US" sz="2800" dirty="0"/>
              <a:t>  What do we care about?  What is </a:t>
            </a:r>
            <a:r>
              <a:rPr lang="en-US" sz="2800" b="1" i="1" dirty="0"/>
              <a:t>our</a:t>
            </a:r>
            <a:r>
              <a:rPr lang="en-US" sz="2800" dirty="0"/>
              <a:t> moral purpose? </a:t>
            </a:r>
          </a:p>
          <a:p>
            <a:pPr>
              <a:buFontTx/>
              <a:buNone/>
            </a:pPr>
            <a:endParaRPr lang="en-US" sz="2800" dirty="0"/>
          </a:p>
          <a:p>
            <a:r>
              <a:rPr lang="en-US" sz="2800" dirty="0"/>
              <a:t>  How does each member [</a:t>
            </a:r>
            <a:r>
              <a:rPr lang="en-US" sz="2800" i="1" dirty="0"/>
              <a:t>all</a:t>
            </a:r>
            <a:r>
              <a:rPr lang="en-US" sz="2800" dirty="0"/>
              <a:t> stakeholders] play </a:t>
            </a:r>
            <a:r>
              <a:rPr lang="en-US" sz="2800" dirty="0" smtClean="0"/>
              <a:t>an integral </a:t>
            </a:r>
            <a:r>
              <a:rPr lang="en-US" sz="2800" dirty="0"/>
              <a:t>part in the vision of the school…the vision of the district?</a:t>
            </a:r>
          </a:p>
          <a:p>
            <a:pPr>
              <a:buFontTx/>
              <a:buNone/>
            </a:pPr>
            <a:endParaRPr lang="en-US" sz="2800" dirty="0"/>
          </a:p>
          <a:p>
            <a:pPr>
              <a:buFontTx/>
              <a:buNone/>
            </a:pPr>
            <a:r>
              <a:rPr lang="en-US" sz="2000" dirty="0"/>
              <a:t>      </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6034">
                                            <p:txEl>
                                              <p:pRg st="0" end="0"/>
                                            </p:txEl>
                                          </p:spTgt>
                                        </p:tgtEl>
                                        <p:attrNameLst>
                                          <p:attrName>style.visibility</p:attrName>
                                        </p:attrNameLst>
                                      </p:cBhvr>
                                      <p:to>
                                        <p:strVal val="visible"/>
                                      </p:to>
                                    </p:set>
                                    <p:animEffect transition="in" filter="dissolve">
                                      <p:cBhvr>
                                        <p:cTn id="7" dur="500"/>
                                        <p:tgtEl>
                                          <p:spTgt spid="556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56035"/>
                                        </p:tgtEl>
                                        <p:attrNameLst>
                                          <p:attrName>style.visibility</p:attrName>
                                        </p:attrNameLst>
                                      </p:cBhvr>
                                      <p:to>
                                        <p:strVal val="visible"/>
                                      </p:to>
                                    </p:set>
                                    <p:animEffect transition="in" filter="barn(outVertical)">
                                      <p:cBhvr>
                                        <p:cTn id="12" dur="500"/>
                                        <p:tgtEl>
                                          <p:spTgt spid="556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34" grpId="0" build="p" autoUpdateAnimBg="0"/>
      <p:bldP spid="556035" grpId="0" autoUpdateAnimBg="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 Stop, </a:t>
            </a:r>
            <a:r>
              <a:rPr lang="en-US" smtClean="0"/>
              <a:t>Start Activity</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a:xfrm>
            <a:off x="762000" y="2057400"/>
            <a:ext cx="8077200" cy="4419600"/>
          </a:xfrm>
        </p:spPr>
        <p:txBody>
          <a:bodyPr>
            <a:normAutofit fontScale="90000"/>
          </a:bodyPr>
          <a:lstStyle/>
          <a:p>
            <a:pPr algn="l"/>
            <a:r>
              <a:rPr lang="en-US" sz="2800">
                <a:solidFill>
                  <a:schemeClr val="tx1"/>
                </a:solidFill>
                <a:ea typeface="Times New Roman" charset="0"/>
                <a:cs typeface="Times New Roman" charset="0"/>
              </a:rPr>
              <a:t>“I believe we can change the world if we start listening to one another again…Simple, truthful conversation where we each have a chance to speak, we each feel heard, and we each listen well… Human conversation is the most ancient and easiest way to cultivate the conditions for change.”</a:t>
            </a:r>
            <a:br>
              <a:rPr lang="en-US" sz="2800">
                <a:solidFill>
                  <a:schemeClr val="tx1"/>
                </a:solidFill>
                <a:ea typeface="Times New Roman" charset="0"/>
                <a:cs typeface="Times New Roman" charset="0"/>
              </a:rPr>
            </a:br>
            <a:r>
              <a:rPr lang="en-US" sz="2800" b="1">
                <a:solidFill>
                  <a:schemeClr val="tx1"/>
                </a:solidFill>
                <a:ea typeface="Times New Roman" charset="0"/>
                <a:cs typeface="Times New Roman" charset="0"/>
              </a:rPr>
              <a:t>		         </a:t>
            </a:r>
            <a:br>
              <a:rPr lang="en-US" sz="2800" b="1">
                <a:solidFill>
                  <a:schemeClr val="tx1"/>
                </a:solidFill>
                <a:ea typeface="Times New Roman" charset="0"/>
                <a:cs typeface="Times New Roman" charset="0"/>
              </a:rPr>
            </a:br>
            <a:r>
              <a:rPr lang="en-US" sz="2800" b="1">
                <a:solidFill>
                  <a:schemeClr val="tx1"/>
                </a:solidFill>
                <a:ea typeface="Times New Roman" charset="0"/>
                <a:cs typeface="Times New Roman" charset="0"/>
              </a:rPr>
              <a:t>                                  </a:t>
            </a:r>
            <a:r>
              <a:rPr lang="en-US" sz="2000">
                <a:solidFill>
                  <a:schemeClr val="tx1"/>
                </a:solidFill>
                <a:ea typeface="Times New Roman" charset="0"/>
                <a:cs typeface="Times New Roman" charset="0"/>
              </a:rPr>
              <a:t>--- Margaret</a:t>
            </a:r>
            <a:r>
              <a:rPr lang="en-US" sz="2000">
                <a:solidFill>
                  <a:srgbClr val="020306"/>
                </a:solidFill>
                <a:ea typeface="Times New Roman" charset="0"/>
                <a:cs typeface="Times New Roman" charset="0"/>
              </a:rPr>
              <a:t> Wheatley, 2002, p. 3</a:t>
            </a:r>
            <a:br>
              <a:rPr lang="en-US" sz="2000">
                <a:solidFill>
                  <a:srgbClr val="020306"/>
                </a:solidFill>
                <a:ea typeface="Times New Roman" charset="0"/>
                <a:cs typeface="Times New Roman" charset="0"/>
              </a:rPr>
            </a:br>
            <a:r>
              <a:rPr lang="en-US" sz="2000">
                <a:solidFill>
                  <a:srgbClr val="020306"/>
                </a:solidFill>
                <a:ea typeface="Times New Roman" charset="0"/>
                <a:cs typeface="Times New Roman" charset="0"/>
              </a:rPr>
              <a:t>              </a:t>
            </a:r>
            <a:r>
              <a:rPr lang="en-US" sz="2000" i="1">
                <a:solidFill>
                  <a:srgbClr val="020306"/>
                </a:solidFill>
                <a:ea typeface="Times New Roman" charset="0"/>
                <a:cs typeface="Times New Roman" charset="0"/>
              </a:rPr>
              <a:t>Turning To One Another: Simple Conversations Restore Hope to the Future</a:t>
            </a:r>
            <a:r>
              <a:rPr lang="en-US" sz="2000">
                <a:solidFill>
                  <a:srgbClr val="020306"/>
                </a:solidFill>
                <a:ea typeface="Times New Roman" charset="0"/>
                <a:cs typeface="Times New Roman" charset="0"/>
              </a:rPr>
              <a:t> </a:t>
            </a:r>
            <a:br>
              <a:rPr lang="en-US" sz="2000">
                <a:solidFill>
                  <a:srgbClr val="020306"/>
                </a:solidFill>
                <a:ea typeface="Times New Roman" charset="0"/>
                <a:cs typeface="Times New Roman" charset="0"/>
              </a:rPr>
            </a:br>
            <a:endParaRPr lang="en-US" sz="2000">
              <a:solidFill>
                <a:srgbClr val="020306"/>
              </a:solidFill>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3618">
                                            <p:txEl>
                                              <p:pRg st="0" end="0"/>
                                            </p:txEl>
                                          </p:spTgt>
                                        </p:tgtEl>
                                        <p:attrNameLst>
                                          <p:attrName>style.visibility</p:attrName>
                                        </p:attrNameLst>
                                      </p:cBhvr>
                                      <p:to>
                                        <p:strVal val="visible"/>
                                      </p:to>
                                    </p:set>
                                    <p:animEffect transition="in" filter="dissolve">
                                      <p:cBhvr>
                                        <p:cTn id="7" dur="500"/>
                                        <p:tgtEl>
                                          <p:spTgt spid="6236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18" grpId="0" build="p" autoUpdateAnimBg="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30434" name="Rectangle 2"/>
          <p:cNvSpPr>
            <a:spLocks noGrp="1" noChangeArrowheads="1"/>
          </p:cNvSpPr>
          <p:nvPr>
            <p:ph type="title"/>
          </p:nvPr>
        </p:nvSpPr>
        <p:spPr>
          <a:xfrm>
            <a:off x="457200" y="609600"/>
            <a:ext cx="8229600" cy="1066800"/>
          </a:xfrm>
        </p:spPr>
        <p:txBody>
          <a:bodyPr/>
          <a:lstStyle/>
          <a:p>
            <a:r>
              <a:rPr lang="en-US" sz="3600" dirty="0"/>
              <a:t>Initial Planning for </a:t>
            </a:r>
            <a:r>
              <a:rPr lang="en-US" sz="3600" dirty="0" smtClean="0"/>
              <a:t>2011-12</a:t>
            </a:r>
            <a:endParaRPr lang="en-US" sz="3600" dirty="0"/>
          </a:p>
        </p:txBody>
      </p:sp>
      <p:sp>
        <p:nvSpPr>
          <p:cNvPr id="530435" name="Rectangle 3"/>
          <p:cNvSpPr>
            <a:spLocks noGrp="1" noChangeArrowheads="1"/>
          </p:cNvSpPr>
          <p:nvPr>
            <p:ph idx="1"/>
          </p:nvPr>
        </p:nvSpPr>
        <p:spPr>
          <a:xfrm>
            <a:off x="685800" y="1752600"/>
            <a:ext cx="7772400" cy="4876800"/>
          </a:xfrm>
        </p:spPr>
        <p:txBody>
          <a:bodyPr/>
          <a:lstStyle/>
          <a:p>
            <a:r>
              <a:rPr lang="en-US" sz="2400" dirty="0"/>
              <a:t>To build ownership, commitment, and accountability as a PLC, how do we</a:t>
            </a:r>
          </a:p>
          <a:p>
            <a:pPr lvl="1"/>
            <a:r>
              <a:rPr lang="en-US" sz="2400" dirty="0"/>
              <a:t>develop leadership capacity?</a:t>
            </a:r>
          </a:p>
          <a:p>
            <a:pPr lvl="1"/>
            <a:r>
              <a:rPr lang="en-US" sz="2400" dirty="0"/>
              <a:t>align efforts to our vision, values and goals?</a:t>
            </a:r>
          </a:p>
          <a:p>
            <a:pPr lvl="1"/>
            <a:r>
              <a:rPr lang="en-US" sz="2400" dirty="0"/>
              <a:t>engage staff in focused and meaningful learning?</a:t>
            </a:r>
          </a:p>
          <a:p>
            <a:pPr lvl="1"/>
            <a:r>
              <a:rPr lang="en-US" sz="2400" dirty="0"/>
              <a:t>share personal practice?</a:t>
            </a:r>
          </a:p>
          <a:p>
            <a:pPr lvl="1"/>
            <a:r>
              <a:rPr lang="en-US" sz="2400" dirty="0"/>
              <a:t>establishing supportive conditions?</a:t>
            </a:r>
          </a:p>
          <a:p>
            <a:pPr lvl="2"/>
            <a:r>
              <a:rPr lang="en-US" dirty="0">
                <a:solidFill>
                  <a:schemeClr val="accent2"/>
                </a:solidFill>
              </a:rPr>
              <a:t>structures that support the culture of a PLC</a:t>
            </a:r>
          </a:p>
          <a:p>
            <a:pPr lvl="2"/>
            <a:r>
              <a:rPr lang="en-US" dirty="0">
                <a:solidFill>
                  <a:schemeClr val="accent2"/>
                </a:solidFill>
              </a:rPr>
              <a:t>relationships of trust and respect</a:t>
            </a:r>
          </a:p>
          <a:p>
            <a:pPr lvl="1"/>
            <a:r>
              <a:rPr lang="en-US" sz="2400" dirty="0"/>
              <a:t>engage the entire school community?</a:t>
            </a:r>
            <a:endParaRPr lang="en-US" sz="2400" dirty="0" smtClean="0"/>
          </a:p>
          <a:p>
            <a:pPr>
              <a:buFontTx/>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0434">
                                            <p:txEl>
                                              <p:pRg st="0" end="0"/>
                                            </p:txEl>
                                          </p:spTgt>
                                        </p:tgtEl>
                                        <p:attrNameLst>
                                          <p:attrName>style.visibility</p:attrName>
                                        </p:attrNameLst>
                                      </p:cBhvr>
                                      <p:to>
                                        <p:strVal val="visible"/>
                                      </p:to>
                                    </p:set>
                                    <p:animEffect transition="in" filter="dissolve">
                                      <p:cBhvr>
                                        <p:cTn id="7" dur="500"/>
                                        <p:tgtEl>
                                          <p:spTgt spid="530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30435">
                                            <p:txEl>
                                              <p:pRg st="0" end="0"/>
                                            </p:txEl>
                                          </p:spTgt>
                                        </p:tgtEl>
                                        <p:attrNameLst>
                                          <p:attrName>style.visibility</p:attrName>
                                        </p:attrNameLst>
                                      </p:cBhvr>
                                      <p:to>
                                        <p:strVal val="visible"/>
                                      </p:to>
                                    </p:set>
                                    <p:animEffect transition="in" filter="barn(outVertical)">
                                      <p:cBhvr>
                                        <p:cTn id="12" dur="500"/>
                                        <p:tgtEl>
                                          <p:spTgt spid="530435">
                                            <p:txEl>
                                              <p:pRg st="0" end="0"/>
                                            </p:txEl>
                                          </p:spTgt>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530435">
                                            <p:txEl>
                                              <p:pRg st="1" end="1"/>
                                            </p:txEl>
                                          </p:spTgt>
                                        </p:tgtEl>
                                        <p:attrNameLst>
                                          <p:attrName>style.visibility</p:attrName>
                                        </p:attrNameLst>
                                      </p:cBhvr>
                                      <p:to>
                                        <p:strVal val="visible"/>
                                      </p:to>
                                    </p:set>
                                    <p:animEffect transition="in" filter="barn(outVertical)">
                                      <p:cBhvr>
                                        <p:cTn id="15" dur="500"/>
                                        <p:tgtEl>
                                          <p:spTgt spid="530435">
                                            <p:txEl>
                                              <p:pRg st="1" end="1"/>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530435">
                                            <p:txEl>
                                              <p:pRg st="2" end="2"/>
                                            </p:txEl>
                                          </p:spTgt>
                                        </p:tgtEl>
                                        <p:attrNameLst>
                                          <p:attrName>style.visibility</p:attrName>
                                        </p:attrNameLst>
                                      </p:cBhvr>
                                      <p:to>
                                        <p:strVal val="visible"/>
                                      </p:to>
                                    </p:set>
                                    <p:animEffect transition="in" filter="barn(outVertical)">
                                      <p:cBhvr>
                                        <p:cTn id="18" dur="500"/>
                                        <p:tgtEl>
                                          <p:spTgt spid="530435">
                                            <p:txEl>
                                              <p:pRg st="2" end="2"/>
                                            </p:txEl>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530435">
                                            <p:txEl>
                                              <p:pRg st="3" end="3"/>
                                            </p:txEl>
                                          </p:spTgt>
                                        </p:tgtEl>
                                        <p:attrNameLst>
                                          <p:attrName>style.visibility</p:attrName>
                                        </p:attrNameLst>
                                      </p:cBhvr>
                                      <p:to>
                                        <p:strVal val="visible"/>
                                      </p:to>
                                    </p:set>
                                    <p:animEffect transition="in" filter="barn(outVertical)">
                                      <p:cBhvr>
                                        <p:cTn id="21" dur="500"/>
                                        <p:tgtEl>
                                          <p:spTgt spid="530435">
                                            <p:txEl>
                                              <p:pRg st="3" end="3"/>
                                            </p:txEl>
                                          </p:spTgt>
                                        </p:tgtEl>
                                      </p:cBhvr>
                                    </p:animEffect>
                                  </p:childTnLst>
                                </p:cTn>
                              </p:par>
                              <p:par>
                                <p:cTn id="22" presetID="16" presetClass="entr" presetSubtype="37" fill="hold" grpId="0" nodeType="withEffect">
                                  <p:stCondLst>
                                    <p:cond delay="0"/>
                                  </p:stCondLst>
                                  <p:childTnLst>
                                    <p:set>
                                      <p:cBhvr>
                                        <p:cTn id="23" dur="1" fill="hold">
                                          <p:stCondLst>
                                            <p:cond delay="0"/>
                                          </p:stCondLst>
                                        </p:cTn>
                                        <p:tgtEl>
                                          <p:spTgt spid="530435">
                                            <p:txEl>
                                              <p:pRg st="4" end="4"/>
                                            </p:txEl>
                                          </p:spTgt>
                                        </p:tgtEl>
                                        <p:attrNameLst>
                                          <p:attrName>style.visibility</p:attrName>
                                        </p:attrNameLst>
                                      </p:cBhvr>
                                      <p:to>
                                        <p:strVal val="visible"/>
                                      </p:to>
                                    </p:set>
                                    <p:animEffect transition="in" filter="barn(outVertical)">
                                      <p:cBhvr>
                                        <p:cTn id="24" dur="500"/>
                                        <p:tgtEl>
                                          <p:spTgt spid="530435">
                                            <p:txEl>
                                              <p:pRg st="4" end="4"/>
                                            </p:txEl>
                                          </p:spTgt>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530435">
                                            <p:txEl>
                                              <p:pRg st="5" end="5"/>
                                            </p:txEl>
                                          </p:spTgt>
                                        </p:tgtEl>
                                        <p:attrNameLst>
                                          <p:attrName>style.visibility</p:attrName>
                                        </p:attrNameLst>
                                      </p:cBhvr>
                                      <p:to>
                                        <p:strVal val="visible"/>
                                      </p:to>
                                    </p:set>
                                    <p:animEffect transition="in" filter="barn(outVertical)">
                                      <p:cBhvr>
                                        <p:cTn id="27" dur="500"/>
                                        <p:tgtEl>
                                          <p:spTgt spid="530435">
                                            <p:txEl>
                                              <p:pRg st="5" end="5"/>
                                            </p:txEl>
                                          </p:spTgt>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530435">
                                            <p:txEl>
                                              <p:pRg st="6" end="6"/>
                                            </p:txEl>
                                          </p:spTgt>
                                        </p:tgtEl>
                                        <p:attrNameLst>
                                          <p:attrName>style.visibility</p:attrName>
                                        </p:attrNameLst>
                                      </p:cBhvr>
                                      <p:to>
                                        <p:strVal val="visible"/>
                                      </p:to>
                                    </p:set>
                                    <p:animEffect transition="in" filter="barn(outVertical)">
                                      <p:cBhvr>
                                        <p:cTn id="30" dur="500"/>
                                        <p:tgtEl>
                                          <p:spTgt spid="530435">
                                            <p:txEl>
                                              <p:pRg st="6" end="6"/>
                                            </p:txEl>
                                          </p:spTgt>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530435">
                                            <p:txEl>
                                              <p:pRg st="7" end="7"/>
                                            </p:txEl>
                                          </p:spTgt>
                                        </p:tgtEl>
                                        <p:attrNameLst>
                                          <p:attrName>style.visibility</p:attrName>
                                        </p:attrNameLst>
                                      </p:cBhvr>
                                      <p:to>
                                        <p:strVal val="visible"/>
                                      </p:to>
                                    </p:set>
                                    <p:animEffect transition="in" filter="barn(outVertical)">
                                      <p:cBhvr>
                                        <p:cTn id="33" dur="500"/>
                                        <p:tgtEl>
                                          <p:spTgt spid="530435">
                                            <p:txEl>
                                              <p:pRg st="7" end="7"/>
                                            </p:txEl>
                                          </p:spTgt>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530435">
                                            <p:txEl>
                                              <p:pRg st="8" end="8"/>
                                            </p:txEl>
                                          </p:spTgt>
                                        </p:tgtEl>
                                        <p:attrNameLst>
                                          <p:attrName>style.visibility</p:attrName>
                                        </p:attrNameLst>
                                      </p:cBhvr>
                                      <p:to>
                                        <p:strVal val="visible"/>
                                      </p:to>
                                    </p:set>
                                    <p:animEffect transition="in" filter="barn(outVertical)">
                                      <p:cBhvr>
                                        <p:cTn id="36" dur="500"/>
                                        <p:tgtEl>
                                          <p:spTgt spid="5304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34" grpId="0" build="p" autoUpdateAnimBg="0"/>
      <p:bldP spid="530435" grpId="0" build="p" autoUpdateAnimBg="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1066800" y="1295400"/>
            <a:ext cx="7772400" cy="5105400"/>
          </a:xfrm>
        </p:spPr>
        <p:txBody>
          <a:bodyPr/>
          <a:lstStyle/>
          <a:p>
            <a:pPr algn="l"/>
            <a:r>
              <a:rPr lang="en-US" sz="2800">
                <a:solidFill>
                  <a:srgbClr val="03060D"/>
                </a:solidFill>
              </a:rPr>
              <a:t>“My premise is that this culture, and we as members of it, have yielded too easily to what is doable and practical…In the process we have sacrificed the pursuit of what is in our hearts.  We find ourselves giving in to our doubts, and settling for what we know how to do, or can learn to do, instead of pursuing what matters most to us and living with the adventure and anxiety that this requires.”</a:t>
            </a:r>
            <a:br>
              <a:rPr lang="en-US" sz="2800">
                <a:solidFill>
                  <a:srgbClr val="03060D"/>
                </a:solidFill>
              </a:rPr>
            </a:br>
            <a:r>
              <a:rPr lang="en-US" sz="2800">
                <a:solidFill>
                  <a:srgbClr val="03060D"/>
                </a:solidFill>
              </a:rPr>
              <a:t/>
            </a:r>
            <a:br>
              <a:rPr lang="en-US" sz="2800">
                <a:solidFill>
                  <a:srgbClr val="03060D"/>
                </a:solidFill>
              </a:rPr>
            </a:br>
            <a:r>
              <a:rPr lang="en-US" sz="2000">
                <a:solidFill>
                  <a:srgbClr val="03060D"/>
                </a:solidFill>
              </a:rPr>
              <a:t>	                             --Peter Block, 2002, </a:t>
            </a:r>
            <a:r>
              <a:rPr lang="en-US" sz="2000" i="1">
                <a:solidFill>
                  <a:srgbClr val="03060D"/>
                </a:solidFill>
              </a:rPr>
              <a:t>The Answer to How is Yes</a:t>
            </a:r>
            <a:endParaRPr lang="en-US" sz="2000">
              <a:solidFill>
                <a:srgbClr val="03060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3346">
                                            <p:txEl>
                                              <p:pRg st="0" end="0"/>
                                            </p:txEl>
                                          </p:spTgt>
                                        </p:tgtEl>
                                        <p:attrNameLst>
                                          <p:attrName>style.visibility</p:attrName>
                                        </p:attrNameLst>
                                      </p:cBhvr>
                                      <p:to>
                                        <p:strVal val="visible"/>
                                      </p:to>
                                    </p:set>
                                    <p:animEffect transition="in" filter="dissolve">
                                      <p:cBhvr>
                                        <p:cTn id="7" dur="500"/>
                                        <p:tgtEl>
                                          <p:spTgt spid="3133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6" grpId="0" build="p" autoUpdateAnimBg="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685800" y="1828800"/>
            <a:ext cx="7772400" cy="4495800"/>
          </a:xfrm>
        </p:spPr>
        <p:txBody>
          <a:bodyPr>
            <a:normAutofit fontScale="90000"/>
          </a:bodyPr>
          <a:lstStyle/>
          <a:p>
            <a:pPr>
              <a:buFont typeface="Wingdings" charset="2"/>
              <a:buNone/>
            </a:pPr>
            <a:r>
              <a:rPr lang="en-US" sz="3200">
                <a:solidFill>
                  <a:srgbClr val="03060D"/>
                </a:solidFill>
              </a:rPr>
              <a:t>An organization has </a:t>
            </a:r>
            <a:r>
              <a:rPr lang="en-US" sz="3200" b="1" i="1">
                <a:solidFill>
                  <a:srgbClr val="03060D"/>
                </a:solidFill>
              </a:rPr>
              <a:t>core values</a:t>
            </a:r>
            <a:r>
              <a:rPr lang="en-US" sz="3200">
                <a:solidFill>
                  <a:srgbClr val="03060D"/>
                </a:solidFill>
              </a:rPr>
              <a:t> if there is evidence of them everywhere:</a:t>
            </a:r>
            <a:br>
              <a:rPr lang="en-US" sz="3200">
                <a:solidFill>
                  <a:srgbClr val="03060D"/>
                </a:solidFill>
              </a:rPr>
            </a:br>
            <a:r>
              <a:rPr lang="en-US" sz="3200">
                <a:solidFill>
                  <a:srgbClr val="03060D"/>
                </a:solidFill>
              </a:rPr>
              <a:t/>
            </a:r>
            <a:br>
              <a:rPr lang="en-US" sz="3200">
                <a:solidFill>
                  <a:srgbClr val="03060D"/>
                </a:solidFill>
              </a:rPr>
            </a:br>
            <a:r>
              <a:rPr lang="en-US" sz="3200">
                <a:solidFill>
                  <a:srgbClr val="03060D"/>
                </a:solidFill>
              </a:rPr>
              <a:t>They permeate the institution</a:t>
            </a:r>
            <a:br>
              <a:rPr lang="en-US" sz="3200">
                <a:solidFill>
                  <a:srgbClr val="03060D"/>
                </a:solidFill>
              </a:rPr>
            </a:br>
            <a:r>
              <a:rPr lang="en-US" sz="3200">
                <a:solidFill>
                  <a:srgbClr val="03060D"/>
                </a:solidFill>
              </a:rPr>
              <a:t>They drive the decisions</a:t>
            </a:r>
            <a:br>
              <a:rPr lang="en-US" sz="3200">
                <a:solidFill>
                  <a:srgbClr val="03060D"/>
                </a:solidFill>
              </a:rPr>
            </a:br>
            <a:r>
              <a:rPr lang="en-US" sz="3200">
                <a:solidFill>
                  <a:srgbClr val="03060D"/>
                </a:solidFill>
              </a:rPr>
              <a:t>They elicit strong reactions when violated</a:t>
            </a:r>
            <a:br>
              <a:rPr lang="en-US" sz="3200">
                <a:solidFill>
                  <a:srgbClr val="03060D"/>
                </a:solidFill>
              </a:rPr>
            </a:br>
            <a:r>
              <a:rPr lang="en-US" sz="3200">
                <a:solidFill>
                  <a:srgbClr val="03060D"/>
                </a:solidFill>
              </a:rPr>
              <a:t>They’re the very last thing you’ll give up.</a:t>
            </a:r>
            <a:br>
              <a:rPr lang="en-US" sz="3200">
                <a:solidFill>
                  <a:srgbClr val="03060D"/>
                </a:solidFill>
              </a:rPr>
            </a:br>
            <a:r>
              <a:rPr lang="en-US" sz="3600">
                <a:solidFill>
                  <a:srgbClr val="03060D"/>
                </a:solidFill>
              </a:rPr>
              <a:t>           			</a:t>
            </a:r>
            <a:r>
              <a:rPr lang="en-US" sz="2000">
                <a:solidFill>
                  <a:srgbClr val="03060D"/>
                </a:solidFill>
              </a:rPr>
              <a:t>-- Saphier &amp; D’Auria</a:t>
            </a:r>
            <a:br>
              <a:rPr lang="en-US" sz="2000">
                <a:solidFill>
                  <a:srgbClr val="03060D"/>
                </a:solidFill>
              </a:rPr>
            </a:br>
            <a:endParaRPr lang="en-US" sz="2000">
              <a:solidFill>
                <a:srgbClr val="03060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7858">
                                            <p:txEl>
                                              <p:pRg st="0" end="0"/>
                                            </p:txEl>
                                          </p:spTgt>
                                        </p:tgtEl>
                                        <p:attrNameLst>
                                          <p:attrName>style.visibility</p:attrName>
                                        </p:attrNameLst>
                                      </p:cBhvr>
                                      <p:to>
                                        <p:strVal val="visible"/>
                                      </p:to>
                                    </p:set>
                                    <p:animEffect transition="in" filter="dissolve">
                                      <p:cBhvr>
                                        <p:cTn id="7" dur="500"/>
                                        <p:tgtEl>
                                          <p:spTgt spid="3778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8" grpId="0" build="p" autoUpdateAnimBg="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Think-Pair-Share</a:t>
            </a:r>
            <a:endParaRPr lang="en-US" dirty="0"/>
          </a:p>
        </p:txBody>
      </p:sp>
      <p:sp>
        <p:nvSpPr>
          <p:cNvPr id="3" name="Content Placeholder 2"/>
          <p:cNvSpPr>
            <a:spLocks noGrp="1"/>
          </p:cNvSpPr>
          <p:nvPr>
            <p:ph idx="1"/>
          </p:nvPr>
        </p:nvSpPr>
        <p:spPr>
          <a:xfrm>
            <a:off x="457200" y="2249424"/>
            <a:ext cx="8305800" cy="4075176"/>
          </a:xfrm>
        </p:spPr>
        <p:txBody>
          <a:bodyPr>
            <a:normAutofit/>
          </a:bodyPr>
          <a:lstStyle/>
          <a:p>
            <a:r>
              <a:rPr lang="en-US" dirty="0" smtClean="0"/>
              <a:t>What </a:t>
            </a:r>
            <a:r>
              <a:rPr lang="en-US" b="1" dirty="0" smtClean="0"/>
              <a:t>do </a:t>
            </a:r>
            <a:r>
              <a:rPr lang="en-US" dirty="0" smtClean="0"/>
              <a:t>we care about?</a:t>
            </a:r>
          </a:p>
          <a:p>
            <a:pPr lvl="1"/>
            <a:r>
              <a:rPr lang="en-US" dirty="0" smtClean="0"/>
              <a:t>Jot down a few ideas </a:t>
            </a:r>
            <a:r>
              <a:rPr lang="en-US" b="1" dirty="0" smtClean="0"/>
              <a:t>without</a:t>
            </a:r>
            <a:r>
              <a:rPr lang="en-US" dirty="0" smtClean="0"/>
              <a:t> discussing it with a partner</a:t>
            </a:r>
          </a:p>
          <a:p>
            <a:pPr lvl="1">
              <a:buFont typeface="Wingdings" charset="2"/>
              <a:buChar char="§"/>
            </a:pPr>
            <a:r>
              <a:rPr lang="en-US" dirty="0" smtClean="0"/>
              <a:t>Now, discuss your thoughts with a partner</a:t>
            </a:r>
          </a:p>
          <a:p>
            <a:pPr lvl="1">
              <a:buFont typeface="Wingdings" charset="2"/>
              <a:buChar char="§"/>
            </a:pPr>
            <a:r>
              <a:rPr lang="en-US" dirty="0" smtClean="0"/>
              <a:t>Were your thoughts similar? Different?  </a:t>
            </a:r>
          </a:p>
          <a:p>
            <a:pPr lvl="1">
              <a:buFont typeface="Wingdings" charset="2"/>
              <a:buChar char="§"/>
            </a:pPr>
            <a:r>
              <a:rPr lang="en-US" dirty="0" smtClean="0"/>
              <a:t>If they were similar, why? If they weren’t similar, why not? </a:t>
            </a:r>
          </a:p>
          <a:p>
            <a:pPr lvl="1">
              <a:buFont typeface="Wingdings" charset="2"/>
              <a:buChar char="§"/>
            </a:pPr>
            <a:r>
              <a:rPr lang="en-US" dirty="0" smtClean="0"/>
              <a:t>Have we “published in the world” why we’re here and what we care about?</a:t>
            </a:r>
          </a:p>
          <a:p>
            <a:pPr lvl="1">
              <a:buFont typeface="Wingdings" charset="2"/>
              <a:buChar char="§"/>
            </a:pPr>
            <a:endParaRPr 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5" presetClass="emph" presetSubtype="0" fill="hold" grpId="0" nodeType="clickEffect">
                                  <p:stCondLst>
                                    <p:cond delay="0"/>
                                  </p:stCondLst>
                                  <p:childTnLst>
                                    <p:anim calcmode="discrete" valueType="str">
                                      <p:cBhvr>
                                        <p:cTn id="10" dur="2000" fill="hold"/>
                                        <p:tgtEl>
                                          <p:spTgt spid="3">
                                            <p:txEl>
                                              <p:pRg st="0" end="0"/>
                                            </p:txEl>
                                          </p:spTgt>
                                        </p:tgtEl>
                                        <p:attrNameLst>
                                          <p:attrName>style.visibility</p:attrName>
                                        </p:attrNameLst>
                                      </p:cBhvr>
                                      <p:tavLst>
                                        <p:tav tm="0">
                                          <p:val>
                                            <p:strVal val="hidden"/>
                                          </p:val>
                                        </p:tav>
                                        <p:tav tm="50000">
                                          <p:val>
                                            <p:strVal val="visible"/>
                                          </p:val>
                                        </p:tav>
                                      </p:tavLst>
                                    </p:anim>
                                  </p:childTnLst>
                                </p:cTn>
                              </p:par>
                              <p:par>
                                <p:cTn id="11" presetID="35" presetClass="emph" presetSubtype="0" fill="hold" grpId="0" nodeType="withEffect">
                                  <p:stCondLst>
                                    <p:cond delay="0"/>
                                  </p:stCondLst>
                                  <p:childTnLst>
                                    <p:anim calcmode="discrete" valueType="str">
                                      <p:cBhvr>
                                        <p:cTn id="12" dur="2000" fill="hold"/>
                                        <p:tgtEl>
                                          <p:spTgt spid="3">
                                            <p:txEl>
                                              <p:pRg st="1" end="1"/>
                                            </p:txEl>
                                          </p:spTgt>
                                        </p:tgtEl>
                                        <p:attrNameLst>
                                          <p:attrName>style.visibility</p:attrName>
                                        </p:attrNameLst>
                                      </p:cBhvr>
                                      <p:tavLst>
                                        <p:tav tm="0">
                                          <p:val>
                                            <p:strVal val="hidden"/>
                                          </p:val>
                                        </p:tav>
                                        <p:tav tm="50000">
                                          <p:val>
                                            <p:strVal val="visible"/>
                                          </p:val>
                                        </p:tav>
                                      </p:tavLst>
                                    </p:anim>
                                  </p:childTnLst>
                                </p:cTn>
                              </p:par>
                              <p:par>
                                <p:cTn id="13" presetID="35" presetClass="emph" presetSubtype="0" fill="hold" grpId="0" nodeType="withEffect">
                                  <p:stCondLst>
                                    <p:cond delay="0"/>
                                  </p:stCondLst>
                                  <p:childTnLst>
                                    <p:anim calcmode="discrete" valueType="str">
                                      <p:cBhvr>
                                        <p:cTn id="14" dur="2000" fill="hold"/>
                                        <p:tgtEl>
                                          <p:spTgt spid="3">
                                            <p:txEl>
                                              <p:pRg st="2" end="2"/>
                                            </p:txEl>
                                          </p:spTgt>
                                        </p:tgtEl>
                                        <p:attrNameLst>
                                          <p:attrName>style.visibility</p:attrName>
                                        </p:attrNameLst>
                                      </p:cBhvr>
                                      <p:tavLst>
                                        <p:tav tm="0">
                                          <p:val>
                                            <p:strVal val="hidden"/>
                                          </p:val>
                                        </p:tav>
                                        <p:tav tm="50000">
                                          <p:val>
                                            <p:strVal val="visible"/>
                                          </p:val>
                                        </p:tav>
                                      </p:tavLst>
                                    </p:anim>
                                  </p:childTnLst>
                                </p:cTn>
                              </p:par>
                              <p:par>
                                <p:cTn id="15" presetID="35" presetClass="emph" presetSubtype="0" fill="hold" grpId="0" nodeType="withEffect">
                                  <p:stCondLst>
                                    <p:cond delay="0"/>
                                  </p:stCondLst>
                                  <p:childTnLst>
                                    <p:anim calcmode="discrete" valueType="str">
                                      <p:cBhvr>
                                        <p:cTn id="16" dur="2000" fill="hold"/>
                                        <p:tgtEl>
                                          <p:spTgt spid="3">
                                            <p:txEl>
                                              <p:pRg st="3" end="3"/>
                                            </p:txEl>
                                          </p:spTgt>
                                        </p:tgtEl>
                                        <p:attrNameLst>
                                          <p:attrName>style.visibility</p:attrName>
                                        </p:attrNameLst>
                                      </p:cBhvr>
                                      <p:tavLst>
                                        <p:tav tm="0">
                                          <p:val>
                                            <p:strVal val="hidden"/>
                                          </p:val>
                                        </p:tav>
                                        <p:tav tm="50000">
                                          <p:val>
                                            <p:strVal val="visible"/>
                                          </p:val>
                                        </p:tav>
                                      </p:tavLst>
                                    </p:anim>
                                  </p:childTnLst>
                                </p:cTn>
                              </p:par>
                              <p:par>
                                <p:cTn id="17" presetID="35" presetClass="emph" presetSubtype="0" fill="hold" grpId="0" nodeType="withEffect">
                                  <p:stCondLst>
                                    <p:cond delay="0"/>
                                  </p:stCondLst>
                                  <p:childTnLst>
                                    <p:anim calcmode="discrete" valueType="str">
                                      <p:cBhvr>
                                        <p:cTn id="18" dur="2000" fill="hold"/>
                                        <p:tgtEl>
                                          <p:spTgt spid="3">
                                            <p:txEl>
                                              <p:pRg st="4" end="4"/>
                                            </p:txEl>
                                          </p:spTgt>
                                        </p:tgtEl>
                                        <p:attrNameLst>
                                          <p:attrName>style.visibility</p:attrName>
                                        </p:attrNameLst>
                                      </p:cBhvr>
                                      <p:tavLst>
                                        <p:tav tm="0">
                                          <p:val>
                                            <p:strVal val="hidden"/>
                                          </p:val>
                                        </p:tav>
                                        <p:tav tm="50000">
                                          <p:val>
                                            <p:strVal val="visible"/>
                                          </p:val>
                                        </p:tav>
                                      </p:tavLst>
                                    </p:anim>
                                  </p:childTnLst>
                                </p:cTn>
                              </p:par>
                              <p:par>
                                <p:cTn id="19" presetID="35" presetClass="emph" presetSubtype="0" fill="hold" grpId="0" nodeType="withEffect">
                                  <p:stCondLst>
                                    <p:cond delay="0"/>
                                  </p:stCondLst>
                                  <p:childTnLst>
                                    <p:anim calcmode="discrete" valueType="str">
                                      <p:cBhvr>
                                        <p:cTn id="20" dur="2000" fill="hold"/>
                                        <p:tgtEl>
                                          <p:spTgt spid="3">
                                            <p:txEl>
                                              <p:pRg st="5" end="5"/>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a:xfrm>
            <a:off x="685800" y="1600200"/>
            <a:ext cx="8153400" cy="4495800"/>
          </a:xfrm>
        </p:spPr>
        <p:txBody>
          <a:bodyPr/>
          <a:lstStyle/>
          <a:p>
            <a:pPr algn="l"/>
            <a:r>
              <a:rPr lang="en-US" sz="3600" dirty="0">
                <a:solidFill>
                  <a:srgbClr val="03060D"/>
                </a:solidFill>
              </a:rPr>
              <a:t>“Most school reform efforts have created overload and fragmentation, thereby resulting in a lack of coherence and meaning, which continues to divert us from issues of greatest importance – teaching and learning.”</a:t>
            </a:r>
            <a:r>
              <a:rPr lang="en-US" sz="3600" b="1" dirty="0">
                <a:solidFill>
                  <a:srgbClr val="03060D"/>
                </a:solidFill>
              </a:rPr>
              <a:t/>
            </a:r>
            <a:br>
              <a:rPr lang="en-US" sz="3600" b="1" dirty="0">
                <a:solidFill>
                  <a:srgbClr val="03060D"/>
                </a:solidFill>
              </a:rPr>
            </a:br>
            <a:r>
              <a:rPr lang="en-US" sz="3600" b="1" dirty="0">
                <a:solidFill>
                  <a:srgbClr val="03060D"/>
                </a:solidFill>
              </a:rPr>
              <a:t>					</a:t>
            </a:r>
            <a:r>
              <a:rPr lang="en-US" sz="2000" dirty="0">
                <a:solidFill>
                  <a:srgbClr val="03060D"/>
                </a:solidFill>
              </a:rPr>
              <a:t>---Michael </a:t>
            </a:r>
            <a:r>
              <a:rPr lang="en-US" sz="2000" dirty="0" err="1">
                <a:solidFill>
                  <a:srgbClr val="03060D"/>
                </a:solidFill>
              </a:rPr>
              <a:t>Fullan</a:t>
            </a:r>
            <a:r>
              <a:rPr lang="en-US" sz="2000" dirty="0">
                <a:solidFill>
                  <a:srgbClr val="03060D"/>
                </a:solidFill>
              </a:rPr>
              <a:t>, 2000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4674">
                                            <p:txEl>
                                              <p:pRg st="0" end="0"/>
                                            </p:txEl>
                                          </p:spTgt>
                                        </p:tgtEl>
                                        <p:attrNameLst>
                                          <p:attrName>style.visibility</p:attrName>
                                        </p:attrNameLst>
                                      </p:cBhvr>
                                      <p:to>
                                        <p:strVal val="visible"/>
                                      </p:to>
                                    </p:set>
                                    <p:animEffect transition="in" filter="dissolve">
                                      <p:cBhvr>
                                        <p:cTn id="7" dur="500"/>
                                        <p:tgtEl>
                                          <p:spTgt spid="2846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4" grpId="0" build="p"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99010" name="Rectangle 2"/>
          <p:cNvSpPr>
            <a:spLocks noGrp="1" noChangeArrowheads="1"/>
          </p:cNvSpPr>
          <p:nvPr>
            <p:ph sz="half" idx="1"/>
          </p:nvPr>
        </p:nvSpPr>
        <p:spPr>
          <a:xfrm>
            <a:off x="1066800" y="1981200"/>
            <a:ext cx="3810000" cy="4235450"/>
          </a:xfrm>
        </p:spPr>
        <p:txBody>
          <a:bodyPr/>
          <a:lstStyle/>
          <a:p>
            <a:r>
              <a:rPr lang="en-US" sz="3600">
                <a:solidFill>
                  <a:srgbClr val="E15B31"/>
                </a:solidFill>
              </a:rPr>
              <a:t>Collective Learning and Application</a:t>
            </a:r>
          </a:p>
          <a:p>
            <a:pPr>
              <a:buFontTx/>
              <a:buNone/>
            </a:pPr>
            <a:endParaRPr lang="en-US" sz="3200">
              <a:solidFill>
                <a:srgbClr val="E15B31"/>
              </a:solidFill>
            </a:endParaRPr>
          </a:p>
          <a:p>
            <a:pPr>
              <a:buFontTx/>
              <a:buNone/>
            </a:pPr>
            <a:endParaRPr lang="en-US" sz="3600">
              <a:solidFill>
                <a:srgbClr val="E15B31"/>
              </a:solidFill>
            </a:endParaRPr>
          </a:p>
        </p:txBody>
      </p:sp>
      <p:sp>
        <p:nvSpPr>
          <p:cNvPr id="299011" name="Rectangle 3"/>
          <p:cNvSpPr>
            <a:spLocks noGrp="1" noChangeArrowheads="1"/>
          </p:cNvSpPr>
          <p:nvPr>
            <p:ph sz="half" idx="2"/>
          </p:nvPr>
        </p:nvSpPr>
        <p:spPr>
          <a:xfrm>
            <a:off x="5029200" y="1828800"/>
            <a:ext cx="3810000" cy="4724400"/>
          </a:xfrm>
        </p:spPr>
        <p:txBody>
          <a:bodyPr/>
          <a:lstStyle/>
          <a:p>
            <a:r>
              <a:rPr lang="en-US">
                <a:solidFill>
                  <a:srgbClr val="03060D"/>
                </a:solidFill>
              </a:rPr>
              <a:t>The staff share information and work collaboratively to plan, solve problems, and improve learning opportunities.</a:t>
            </a:r>
          </a:p>
          <a:p>
            <a:pPr>
              <a:buFontTx/>
              <a:buNone/>
            </a:pPr>
            <a:endParaRPr lang="en-US"/>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99010">
                                            <p:txEl>
                                              <p:pRg st="0" end="0"/>
                                            </p:txEl>
                                          </p:spTgt>
                                        </p:tgtEl>
                                        <p:attrNameLst>
                                          <p:attrName>style.visibility</p:attrName>
                                        </p:attrNameLst>
                                      </p:cBhvr>
                                      <p:to>
                                        <p:strVal val="visible"/>
                                      </p:to>
                                    </p:set>
                                    <p:animEffect transition="in" filter="barn(outVertical)">
                                      <p:cBhvr>
                                        <p:cTn id="7" dur="500"/>
                                        <p:tgtEl>
                                          <p:spTgt spid="299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9011">
                                            <p:txEl>
                                              <p:pRg st="0" end="0"/>
                                            </p:txEl>
                                          </p:spTgt>
                                        </p:tgtEl>
                                        <p:attrNameLst>
                                          <p:attrName>style.visibility</p:attrName>
                                        </p:attrNameLst>
                                      </p:cBhvr>
                                      <p:to>
                                        <p:strVal val="visible"/>
                                      </p:to>
                                    </p:set>
                                    <p:animEffect transition="in" filter="barn(outVertical)">
                                      <p:cBhvr>
                                        <p:cTn id="12" dur="500"/>
                                        <p:tgtEl>
                                          <p:spTgt spid="2990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build="p" autoUpdateAnimBg="0"/>
      <p:bldP spid="299011" grpId="0" build="p" autoUpdateAnimBg="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7746" name="Rectangle 1026"/>
          <p:cNvSpPr>
            <a:spLocks noGrp="1" noChangeArrowheads="1"/>
          </p:cNvSpPr>
          <p:nvPr>
            <p:ph type="title" idx="4294967295"/>
          </p:nvPr>
        </p:nvSpPr>
        <p:spPr>
          <a:xfrm>
            <a:off x="0" y="228600"/>
            <a:ext cx="9144000" cy="6400800"/>
          </a:xfrm>
        </p:spPr>
        <p:txBody>
          <a:bodyPr>
            <a:normAutofit/>
          </a:bodyPr>
          <a:lstStyle/>
          <a:p>
            <a:pPr algn="l"/>
            <a:r>
              <a:rPr lang="en-US" sz="2400" b="1" dirty="0">
                <a:solidFill>
                  <a:srgbClr val="000000"/>
                </a:solidFill>
                <a:ea typeface="Times New Roman" charset="0"/>
                <a:cs typeface="Times New Roman" charset="0"/>
              </a:rPr>
              <a:t>                          Views of an Organization</a:t>
            </a:r>
            <a:br>
              <a:rPr lang="en-US" sz="2400" b="1" dirty="0">
                <a:solidFill>
                  <a:srgbClr val="000000"/>
                </a:solidFill>
                <a:ea typeface="Times New Roman" charset="0"/>
                <a:cs typeface="Times New Roman" charset="0"/>
              </a:rPr>
            </a:br>
            <a:r>
              <a:rPr lang="en-US" sz="2400" b="1" dirty="0">
                <a:solidFill>
                  <a:srgbClr val="000000"/>
                </a:solidFill>
                <a:ea typeface="Times New Roman" charset="0"/>
                <a:cs typeface="Times New Roman" charset="0"/>
              </a:rPr>
              <a:t>		           (</a:t>
            </a:r>
            <a:r>
              <a:rPr lang="en-US" sz="2400" b="1" dirty="0" err="1">
                <a:solidFill>
                  <a:srgbClr val="000000"/>
                </a:solidFill>
                <a:ea typeface="Times New Roman" charset="0"/>
                <a:cs typeface="Times New Roman" charset="0"/>
              </a:rPr>
              <a:t>Senge</a:t>
            </a:r>
            <a:r>
              <a:rPr lang="en-US" sz="2400" b="1" dirty="0">
                <a:solidFill>
                  <a:srgbClr val="000000"/>
                </a:solidFill>
                <a:ea typeface="Times New Roman" charset="0"/>
                <a:cs typeface="Times New Roman" charset="0"/>
              </a:rPr>
              <a:t>, 1990)</a:t>
            </a: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1200" dirty="0">
                <a:solidFill>
                  <a:srgbClr val="000000"/>
                </a:solidFill>
                <a:ea typeface="Times New Roman" charset="0"/>
                <a:cs typeface="Times New Roman" charset="0"/>
              </a:rPr>
              <a:t> </a:t>
            </a:r>
            <a:br>
              <a:rPr lang="en-US" sz="1200" dirty="0">
                <a:solidFill>
                  <a:srgbClr val="000000"/>
                </a:solidFill>
                <a:ea typeface="Times New Roman" charset="0"/>
                <a:cs typeface="Times New Roman" charset="0"/>
              </a:rPr>
            </a:br>
            <a:r>
              <a:rPr lang="en-US" sz="2400" b="1" dirty="0">
                <a:solidFill>
                  <a:srgbClr val="000000"/>
                </a:solidFill>
                <a:ea typeface="Times New Roman" charset="0"/>
                <a:cs typeface="Times New Roman" charset="0"/>
              </a:rPr>
              <a:t>1)   Unfocused – Not Aligned</a:t>
            </a: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1400" dirty="0">
                <a:solidFill>
                  <a:srgbClr val="000000"/>
                </a:solidFill>
                <a:ea typeface="Times New Roman" charset="0"/>
                <a:cs typeface="Times New Roman" charset="0"/>
              </a:rPr>
              <a:t/>
            </a:r>
            <a:br>
              <a:rPr lang="en-US" sz="1400" dirty="0">
                <a:solidFill>
                  <a:srgbClr val="000000"/>
                </a:solidFill>
                <a:ea typeface="Times New Roman" charset="0"/>
                <a:cs typeface="Times New Roman" charset="0"/>
              </a:rPr>
            </a:br>
            <a:r>
              <a:rPr lang="en-US" sz="2000" b="1" dirty="0">
                <a:solidFill>
                  <a:srgbClr val="000000"/>
                </a:solidFill>
                <a:ea typeface="Times New Roman" charset="0"/>
                <a:cs typeface="Times New Roman" charset="0"/>
              </a:rPr>
              <a:t>2)   </a:t>
            </a:r>
            <a:r>
              <a:rPr lang="en-US" sz="2400" b="1" dirty="0">
                <a:solidFill>
                  <a:srgbClr val="000000"/>
                </a:solidFill>
                <a:ea typeface="Times New Roman" charset="0"/>
                <a:cs typeface="Times New Roman" charset="0"/>
              </a:rPr>
              <a:t>Focused – Not Aligned</a:t>
            </a: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2000" b="1" dirty="0">
                <a:solidFill>
                  <a:srgbClr val="000000"/>
                </a:solidFill>
                <a:ea typeface="Times New Roman" charset="0"/>
                <a:cs typeface="Times New Roman" charset="0"/>
              </a:rPr>
              <a:t>3)   </a:t>
            </a:r>
            <a:r>
              <a:rPr lang="en-US" sz="2400" b="1" dirty="0">
                <a:solidFill>
                  <a:srgbClr val="000000"/>
                </a:solidFill>
                <a:ea typeface="Times New Roman" charset="0"/>
                <a:cs typeface="Times New Roman" charset="0"/>
              </a:rPr>
              <a:t>Focused - Aligned</a:t>
            </a: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r>
            <a:br>
              <a:rPr lang="en-US" sz="2400" dirty="0">
                <a:solidFill>
                  <a:srgbClr val="000000"/>
                </a:solidFill>
                <a:ea typeface="Times New Roman" charset="0"/>
                <a:cs typeface="Times New Roman" charset="0"/>
              </a:rPr>
            </a:br>
            <a:r>
              <a:rPr lang="en-US" sz="2400" dirty="0">
                <a:solidFill>
                  <a:srgbClr val="000000"/>
                </a:solidFill>
                <a:ea typeface="Times New Roman" charset="0"/>
                <a:cs typeface="Times New Roman" charset="0"/>
              </a:rPr>
              <a:t> </a:t>
            </a:r>
            <a:endParaRPr lang="en-US" sz="2400" dirty="0">
              <a:solidFill>
                <a:srgbClr val="000000"/>
              </a:solidFill>
            </a:endParaRPr>
          </a:p>
        </p:txBody>
      </p:sp>
      <p:sp>
        <p:nvSpPr>
          <p:cNvPr id="287747" name="Line 1027"/>
          <p:cNvSpPr>
            <a:spLocks noChangeShapeType="1"/>
          </p:cNvSpPr>
          <p:nvPr/>
        </p:nvSpPr>
        <p:spPr bwMode="auto">
          <a:xfrm flipV="1">
            <a:off x="2057400" y="2362200"/>
            <a:ext cx="190500" cy="3810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48" name="Line 1028"/>
          <p:cNvSpPr>
            <a:spLocks noChangeShapeType="1"/>
          </p:cNvSpPr>
          <p:nvPr/>
        </p:nvSpPr>
        <p:spPr bwMode="auto">
          <a:xfrm>
            <a:off x="2438400" y="2286000"/>
            <a:ext cx="242888" cy="3048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49" name="Line 1029"/>
          <p:cNvSpPr>
            <a:spLocks noChangeShapeType="1"/>
          </p:cNvSpPr>
          <p:nvPr/>
        </p:nvSpPr>
        <p:spPr bwMode="auto">
          <a:xfrm flipH="1">
            <a:off x="2819400" y="2438400"/>
            <a:ext cx="5334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0" name="Line 1030"/>
          <p:cNvSpPr>
            <a:spLocks noChangeShapeType="1"/>
          </p:cNvSpPr>
          <p:nvPr/>
        </p:nvSpPr>
        <p:spPr bwMode="auto">
          <a:xfrm>
            <a:off x="3581400" y="2514600"/>
            <a:ext cx="381000" cy="1905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1" name="Line 1031"/>
          <p:cNvSpPr>
            <a:spLocks noChangeShapeType="1"/>
          </p:cNvSpPr>
          <p:nvPr/>
        </p:nvSpPr>
        <p:spPr bwMode="auto">
          <a:xfrm>
            <a:off x="3581400" y="2286000"/>
            <a:ext cx="5334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3" name="AutoShape 1033"/>
          <p:cNvSpPr>
            <a:spLocks noChangeArrowheads="1"/>
          </p:cNvSpPr>
          <p:nvPr/>
        </p:nvSpPr>
        <p:spPr bwMode="auto">
          <a:xfrm>
            <a:off x="1295400" y="5105400"/>
            <a:ext cx="3657600" cy="1371600"/>
          </a:xfrm>
          <a:prstGeom prst="rightArrow">
            <a:avLst>
              <a:gd name="adj1" fmla="val 50000"/>
              <a:gd name="adj2" fmla="val 66667"/>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287754" name="AutoShape 1034"/>
          <p:cNvSpPr>
            <a:spLocks noChangeArrowheads="1"/>
          </p:cNvSpPr>
          <p:nvPr/>
        </p:nvSpPr>
        <p:spPr bwMode="auto">
          <a:xfrm>
            <a:off x="1371600" y="3429000"/>
            <a:ext cx="3657600" cy="1295400"/>
          </a:xfrm>
          <a:prstGeom prst="rightArrow">
            <a:avLst>
              <a:gd name="adj1" fmla="val 50000"/>
              <a:gd name="adj2" fmla="val 69203"/>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287755" name="Line 1035"/>
          <p:cNvSpPr>
            <a:spLocks noChangeShapeType="1"/>
          </p:cNvSpPr>
          <p:nvPr/>
        </p:nvSpPr>
        <p:spPr bwMode="auto">
          <a:xfrm>
            <a:off x="1676400" y="3962400"/>
            <a:ext cx="228600" cy="2286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6" name="Line 1036"/>
          <p:cNvSpPr>
            <a:spLocks noChangeShapeType="1"/>
          </p:cNvSpPr>
          <p:nvPr/>
        </p:nvSpPr>
        <p:spPr bwMode="auto">
          <a:xfrm flipV="1">
            <a:off x="2133600" y="3886200"/>
            <a:ext cx="228600" cy="3429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7" name="Line 1037"/>
          <p:cNvSpPr>
            <a:spLocks noChangeShapeType="1"/>
          </p:cNvSpPr>
          <p:nvPr/>
        </p:nvSpPr>
        <p:spPr bwMode="auto">
          <a:xfrm>
            <a:off x="2667000" y="3962400"/>
            <a:ext cx="0" cy="3429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8" name="Line 1038"/>
          <p:cNvSpPr>
            <a:spLocks noChangeShapeType="1"/>
          </p:cNvSpPr>
          <p:nvPr/>
        </p:nvSpPr>
        <p:spPr bwMode="auto">
          <a:xfrm>
            <a:off x="3048000" y="4114800"/>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59" name="Line 1039"/>
          <p:cNvSpPr>
            <a:spLocks noChangeShapeType="1"/>
          </p:cNvSpPr>
          <p:nvPr/>
        </p:nvSpPr>
        <p:spPr bwMode="auto">
          <a:xfrm>
            <a:off x="3733800" y="3962400"/>
            <a:ext cx="0" cy="2286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0" name="Line 1040"/>
          <p:cNvSpPr>
            <a:spLocks noChangeShapeType="1"/>
          </p:cNvSpPr>
          <p:nvPr/>
        </p:nvSpPr>
        <p:spPr bwMode="auto">
          <a:xfrm flipH="1">
            <a:off x="4038600" y="3962400"/>
            <a:ext cx="228600" cy="22860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1" name="Line 1041"/>
          <p:cNvSpPr>
            <a:spLocks noChangeShapeType="1"/>
          </p:cNvSpPr>
          <p:nvPr/>
        </p:nvSpPr>
        <p:spPr bwMode="auto">
          <a:xfrm>
            <a:off x="1714500" y="5676900"/>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2" name="Line 1042"/>
          <p:cNvSpPr>
            <a:spLocks noChangeShapeType="1"/>
          </p:cNvSpPr>
          <p:nvPr/>
        </p:nvSpPr>
        <p:spPr bwMode="auto">
          <a:xfrm>
            <a:off x="2057400" y="6011863"/>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3" name="Line 1043"/>
          <p:cNvSpPr>
            <a:spLocks noChangeShapeType="1"/>
          </p:cNvSpPr>
          <p:nvPr/>
        </p:nvSpPr>
        <p:spPr bwMode="auto">
          <a:xfrm>
            <a:off x="2514600" y="5791200"/>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4" name="Line 1044"/>
          <p:cNvSpPr>
            <a:spLocks noChangeShapeType="1"/>
          </p:cNvSpPr>
          <p:nvPr/>
        </p:nvSpPr>
        <p:spPr bwMode="auto">
          <a:xfrm>
            <a:off x="3200400" y="6011863"/>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5" name="Line 1045"/>
          <p:cNvSpPr>
            <a:spLocks noChangeShapeType="1"/>
          </p:cNvSpPr>
          <p:nvPr/>
        </p:nvSpPr>
        <p:spPr bwMode="auto">
          <a:xfrm>
            <a:off x="3314700" y="5676900"/>
            <a:ext cx="5715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87766" name="Line 1046"/>
          <p:cNvSpPr>
            <a:spLocks noChangeShapeType="1"/>
          </p:cNvSpPr>
          <p:nvPr/>
        </p:nvSpPr>
        <p:spPr bwMode="auto">
          <a:xfrm>
            <a:off x="3886200" y="5897563"/>
            <a:ext cx="457200" cy="0"/>
          </a:xfrm>
          <a:prstGeom prst="line">
            <a:avLst/>
          </a:prstGeom>
          <a:noFill/>
          <a:ln w="9525">
            <a:solidFill>
              <a:srgbClr val="000000"/>
            </a:solidFill>
            <a:round/>
            <a:headEnd/>
            <a:tailEnd type="triangle" w="med" len="med"/>
          </a:ln>
        </p:spPr>
        <p:txBody>
          <a:bodyPr>
            <a:prstTxWarp prst="textNoShape">
              <a:avLst/>
            </a:prstTxWarp>
          </a:bodyPr>
          <a:lstStyle/>
          <a:p>
            <a:endParaRPr lang="en-US"/>
          </a:p>
        </p:txBody>
      </p:sp>
      <p:sp>
        <p:nvSpPr>
          <p:cNvPr id="23" name="Right Arrow 22"/>
          <p:cNvSpPr/>
          <p:nvPr/>
        </p:nvSpPr>
        <p:spPr>
          <a:xfrm>
            <a:off x="1600200" y="1752600"/>
            <a:ext cx="3733800" cy="1295400"/>
          </a:xfrm>
          <a:prstGeom prst="rightArrow">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88770" name="Rectangle 2"/>
          <p:cNvSpPr>
            <a:spLocks noGrp="1" noChangeArrowheads="1"/>
          </p:cNvSpPr>
          <p:nvPr>
            <p:ph type="ctrTitle"/>
          </p:nvPr>
        </p:nvSpPr>
        <p:spPr>
          <a:xfrm>
            <a:off x="1066800" y="838200"/>
            <a:ext cx="7772400" cy="1066800"/>
          </a:xfrm>
        </p:spPr>
        <p:txBody>
          <a:bodyPr/>
          <a:lstStyle/>
          <a:p>
            <a:r>
              <a:rPr lang="en-US" sz="3600">
                <a:solidFill>
                  <a:srgbClr val="03060D"/>
                </a:solidFill>
              </a:rPr>
              <a:t>PLC – It’s everywhere, but what is it?</a:t>
            </a:r>
          </a:p>
        </p:txBody>
      </p:sp>
      <p:sp>
        <p:nvSpPr>
          <p:cNvPr id="288771" name="Rectangle 3"/>
          <p:cNvSpPr>
            <a:spLocks noGrp="1" noChangeArrowheads="1"/>
          </p:cNvSpPr>
          <p:nvPr>
            <p:ph type="subTitle" idx="1"/>
          </p:nvPr>
        </p:nvSpPr>
        <p:spPr>
          <a:xfrm>
            <a:off x="152400" y="3733800"/>
            <a:ext cx="8686800" cy="3124200"/>
          </a:xfrm>
        </p:spPr>
        <p:txBody>
          <a:bodyPr/>
          <a:lstStyle/>
          <a:p>
            <a:r>
              <a:rPr lang="en-US" sz="2400" dirty="0">
                <a:solidFill>
                  <a:srgbClr val="03060D"/>
                </a:solidFill>
                <a:ea typeface="Times New Roman" charset="0"/>
                <a:cs typeface="Times New Roman" charset="0"/>
              </a:rPr>
              <a:t>“</a:t>
            </a:r>
            <a:r>
              <a:rPr lang="en-US" sz="2400" dirty="0">
                <a:solidFill>
                  <a:srgbClr val="03060D"/>
                </a:solidFill>
                <a:latin typeface="Tahoma"/>
                <a:ea typeface="Times New Roman" charset="0"/>
                <a:cs typeface="Tahoma"/>
              </a:rPr>
              <a:t>…  where people continually expand their capacity to create the results they truly desire, where new and diverse patterns of thinking are valued, and where people are continually learning how to learn together.” --</a:t>
            </a:r>
            <a:r>
              <a:rPr lang="en-US" sz="2400" dirty="0" err="1">
                <a:solidFill>
                  <a:srgbClr val="03060D"/>
                </a:solidFill>
                <a:latin typeface="Tahoma"/>
                <a:ea typeface="Times New Roman" charset="0"/>
                <a:cs typeface="Tahoma"/>
              </a:rPr>
              <a:t>Senge</a:t>
            </a:r>
            <a:r>
              <a:rPr lang="en-US" sz="2400" dirty="0">
                <a:solidFill>
                  <a:srgbClr val="03060D"/>
                </a:solidFill>
                <a:latin typeface="Tahoma"/>
                <a:ea typeface="Times New Roman" charset="0"/>
                <a:cs typeface="Tahoma"/>
              </a:rPr>
              <a:t>, 1990 </a:t>
            </a:r>
          </a:p>
          <a:p>
            <a:endParaRPr lang="en-US" sz="2400" dirty="0">
              <a:solidFill>
                <a:srgbClr val="03060D"/>
              </a:solidFill>
              <a:latin typeface="Tahoma"/>
              <a:ea typeface="Times New Roman" charset="0"/>
              <a:cs typeface="Tahoma"/>
            </a:endParaRPr>
          </a:p>
          <a:p>
            <a:r>
              <a:rPr lang="en-US" sz="2400" dirty="0">
                <a:solidFill>
                  <a:srgbClr val="03060D"/>
                </a:solidFill>
                <a:latin typeface="Tahoma"/>
                <a:cs typeface="Tahoma"/>
              </a:rPr>
              <a:t>“…a powerful staff development approach and a potent strategy for school change and improvement.”   --S. </a:t>
            </a:r>
            <a:r>
              <a:rPr lang="en-US" sz="2400" dirty="0" err="1">
                <a:solidFill>
                  <a:srgbClr val="03060D"/>
                </a:solidFill>
                <a:latin typeface="Tahoma"/>
                <a:cs typeface="Tahoma"/>
              </a:rPr>
              <a:t>Hord</a:t>
            </a:r>
            <a:endParaRPr lang="en-US" sz="2400" dirty="0">
              <a:solidFill>
                <a:srgbClr val="03060D"/>
              </a:solidFill>
              <a:latin typeface="Tahoma"/>
              <a:cs typeface="Tahoma"/>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88771">
                                            <p:txEl>
                                              <p:pRg st="0" end="0"/>
                                            </p:txEl>
                                          </p:spTgt>
                                        </p:tgtEl>
                                        <p:attrNameLst>
                                          <p:attrName>style.visibility</p:attrName>
                                        </p:attrNameLst>
                                      </p:cBhvr>
                                      <p:to>
                                        <p:strVal val="visible"/>
                                      </p:to>
                                    </p:set>
                                    <p:animEffect transition="in" filter="barn(outVertical)">
                                      <p:cBhvr>
                                        <p:cTn id="7" dur="500"/>
                                        <p:tgtEl>
                                          <p:spTgt spid="288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88771">
                                            <p:txEl>
                                              <p:pRg st="2" end="2"/>
                                            </p:txEl>
                                          </p:spTgt>
                                        </p:tgtEl>
                                        <p:attrNameLst>
                                          <p:attrName>style.visibility</p:attrName>
                                        </p:attrNameLst>
                                      </p:cBhvr>
                                      <p:to>
                                        <p:strVal val="visible"/>
                                      </p:to>
                                    </p:set>
                                    <p:animEffect transition="in" filter="barn(outVertical)">
                                      <p:cBhvr>
                                        <p:cTn id="12" dur="500"/>
                                        <p:tgtEl>
                                          <p:spTgt spid="288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build="p"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a:xfrm>
            <a:off x="762000" y="2057400"/>
            <a:ext cx="8077200" cy="4419600"/>
          </a:xfrm>
        </p:spPr>
        <p:txBody>
          <a:bodyPr/>
          <a:lstStyle/>
          <a:p>
            <a:pPr algn="l"/>
            <a:r>
              <a:rPr lang="en-US" sz="3200" dirty="0">
                <a:solidFill>
                  <a:schemeClr val="tx1"/>
                </a:solidFill>
              </a:rPr>
              <a:t>Some say </a:t>
            </a:r>
            <a:r>
              <a:rPr lang="en-US" sz="3200" b="1" dirty="0">
                <a:solidFill>
                  <a:srgbClr val="A50021"/>
                </a:solidFill>
              </a:rPr>
              <a:t>professional</a:t>
            </a:r>
            <a:r>
              <a:rPr lang="en-US" sz="3200" dirty="0">
                <a:solidFill>
                  <a:srgbClr val="CF4925"/>
                </a:solidFill>
              </a:rPr>
              <a:t> </a:t>
            </a:r>
            <a:r>
              <a:rPr lang="en-US" sz="3200" b="1" dirty="0">
                <a:solidFill>
                  <a:srgbClr val="A50021"/>
                </a:solidFill>
              </a:rPr>
              <a:t>learning communities</a:t>
            </a:r>
            <a:r>
              <a:rPr lang="en-US" sz="3200" dirty="0">
                <a:solidFill>
                  <a:schemeClr val="tx1"/>
                </a:solidFill>
              </a:rPr>
              <a:t> are the promise for school reform? </a:t>
            </a:r>
            <a:br>
              <a:rPr lang="en-US" sz="3200" dirty="0">
                <a:solidFill>
                  <a:schemeClr val="tx1"/>
                </a:solidFill>
              </a:rPr>
            </a:br>
            <a:r>
              <a:rPr lang="en-US" sz="3200" dirty="0">
                <a:solidFill>
                  <a:schemeClr val="tx1"/>
                </a:solidFill>
              </a:rPr>
              <a:t/>
            </a:r>
            <a:br>
              <a:rPr lang="en-US" sz="3200" dirty="0">
                <a:solidFill>
                  <a:schemeClr val="tx1"/>
                </a:solidFill>
              </a:rPr>
            </a:br>
            <a:r>
              <a:rPr lang="en-US" sz="3200" dirty="0">
                <a:solidFill>
                  <a:schemeClr val="tx1"/>
                </a:solidFill>
              </a:rPr>
              <a:t> If so, how do we move from concept to capability?</a:t>
            </a:r>
            <a:r>
              <a:rPr lang="en-US" sz="2800" dirty="0">
                <a:solidFill>
                  <a:schemeClr val="tx1"/>
                </a:solidFill>
              </a:rPr>
              <a:t/>
            </a:r>
            <a:br>
              <a:rPr lang="en-US" sz="2800" dirty="0">
                <a:solidFill>
                  <a:schemeClr val="tx1"/>
                </a:solidFill>
              </a:rPr>
            </a:br>
            <a:r>
              <a:rPr lang="en-US" sz="2800" dirty="0">
                <a:solidFill>
                  <a:schemeClr val="tx1"/>
                </a:solidFill>
              </a:rPr>
              <a:t/>
            </a:r>
            <a:br>
              <a:rPr lang="en-US" sz="2800" dirty="0">
                <a:solidFill>
                  <a:schemeClr val="tx1"/>
                </a:solidFill>
              </a:rPr>
            </a:br>
            <a:r>
              <a:rPr lang="en-US" sz="2800" dirty="0">
                <a:solidFill>
                  <a:schemeClr val="tx1"/>
                </a:solidFill>
              </a:rPr>
              <a:t/>
            </a:r>
            <a:br>
              <a:rPr lang="en-US" sz="2800" dirty="0">
                <a:solidFill>
                  <a:schemeClr val="tx1"/>
                </a:solidFill>
              </a:rPr>
            </a:br>
            <a:endParaRPr lang="en-US" sz="2800" dirty="0">
              <a:solidFill>
                <a:srgbClr val="020306"/>
              </a:solidFill>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3522">
                                            <p:txEl>
                                              <p:pRg st="0" end="0"/>
                                            </p:txEl>
                                          </p:spTgt>
                                        </p:tgtEl>
                                        <p:attrNameLst>
                                          <p:attrName>style.visibility</p:attrName>
                                        </p:attrNameLst>
                                      </p:cBhvr>
                                      <p:to>
                                        <p:strVal val="visible"/>
                                      </p:to>
                                    </p:set>
                                    <p:animEffect transition="in" filter="dissolve">
                                      <p:cBhvr>
                                        <p:cTn id="7" dur="500"/>
                                        <p:tgtEl>
                                          <p:spTgt spid="3635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2" grpId="0" build="p"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a:xfrm>
            <a:off x="685800" y="533400"/>
            <a:ext cx="8153400" cy="1219200"/>
          </a:xfrm>
        </p:spPr>
        <p:txBody>
          <a:bodyPr/>
          <a:lstStyle/>
          <a:p>
            <a:r>
              <a:rPr lang="en-US" sz="3600" b="1">
                <a:solidFill>
                  <a:srgbClr val="03060D"/>
                </a:solidFill>
              </a:rPr>
              <a:t>Dimensions of a PLC</a:t>
            </a:r>
            <a:br>
              <a:rPr lang="en-US" sz="3600" b="1">
                <a:solidFill>
                  <a:srgbClr val="03060D"/>
                </a:solidFill>
              </a:rPr>
            </a:br>
            <a:r>
              <a:rPr lang="en-US" sz="2400" b="1">
                <a:solidFill>
                  <a:srgbClr val="03060D"/>
                </a:solidFill>
              </a:rPr>
              <a:t>(Hord, 1997)</a:t>
            </a:r>
          </a:p>
        </p:txBody>
      </p:sp>
      <p:pic>
        <p:nvPicPr>
          <p:cNvPr id="291846" name="Picture 6" descr="BD04964_"/>
          <p:cNvPicPr>
            <a:picLocks noGrp="1" noChangeAspect="1" noChangeArrowheads="1"/>
          </p:cNvPicPr>
          <p:nvPr>
            <p:ph type="clipArt" sz="half" idx="1"/>
          </p:nvPr>
        </p:nvPicPr>
        <p:blipFill>
          <a:blip r:embed="rId2"/>
          <a:srcRect t="-3640" b="-3640"/>
          <a:stretch>
            <a:fillRect/>
          </a:stretch>
        </p:blipFill>
        <p:spPr/>
      </p:pic>
      <p:sp>
        <p:nvSpPr>
          <p:cNvPr id="291843" name="Rectangle 3"/>
          <p:cNvSpPr>
            <a:spLocks noGrp="1" noChangeArrowheads="1"/>
          </p:cNvSpPr>
          <p:nvPr>
            <p:ph type="body" sz="half" idx="2"/>
          </p:nvPr>
        </p:nvSpPr>
        <p:spPr>
          <a:xfrm>
            <a:off x="4724400" y="1828800"/>
            <a:ext cx="4114800" cy="4387850"/>
          </a:xfrm>
        </p:spPr>
        <p:txBody>
          <a:bodyPr>
            <a:normAutofit fontScale="92500" lnSpcReduction="10000"/>
          </a:bodyPr>
          <a:lstStyle/>
          <a:p>
            <a:pPr marL="457200" indent="-457200">
              <a:lnSpc>
                <a:spcPct val="90000"/>
              </a:lnSpc>
            </a:pPr>
            <a:r>
              <a:rPr lang="en-US" b="1" dirty="0" smtClean="0">
                <a:solidFill>
                  <a:srgbClr val="03060D"/>
                </a:solidFill>
                <a:latin typeface="Tahoma"/>
                <a:cs typeface="Tahoma"/>
              </a:rPr>
              <a:t>Shared Values and </a:t>
            </a:r>
            <a:r>
              <a:rPr lang="en-US" b="1" dirty="0" smtClean="0">
                <a:solidFill>
                  <a:srgbClr val="03060D"/>
                </a:solidFill>
                <a:latin typeface="Tahoma"/>
                <a:cs typeface="Tahoma"/>
              </a:rPr>
              <a:t>Vision</a:t>
            </a:r>
            <a:endParaRPr lang="en-US" sz="2800" b="1" dirty="0" smtClean="0">
              <a:solidFill>
                <a:srgbClr val="03060D"/>
              </a:solidFill>
              <a:latin typeface="Tahoma"/>
              <a:cs typeface="Tahoma"/>
            </a:endParaRPr>
          </a:p>
          <a:p>
            <a:pPr marL="457200" indent="-457200">
              <a:lnSpc>
                <a:spcPct val="90000"/>
              </a:lnSpc>
            </a:pPr>
            <a:r>
              <a:rPr lang="en-US" sz="2800" b="1" dirty="0" smtClean="0">
                <a:solidFill>
                  <a:srgbClr val="03060D"/>
                </a:solidFill>
                <a:latin typeface="Tahoma"/>
                <a:cs typeface="Tahoma"/>
              </a:rPr>
              <a:t>Shared </a:t>
            </a:r>
            <a:r>
              <a:rPr lang="en-US" sz="2800" b="1" dirty="0">
                <a:solidFill>
                  <a:srgbClr val="03060D"/>
                </a:solidFill>
                <a:latin typeface="Tahoma"/>
                <a:cs typeface="Tahoma"/>
              </a:rPr>
              <a:t>and Supportive Leadership</a:t>
            </a:r>
            <a:endParaRPr lang="en-US" sz="2800" b="1" dirty="0" smtClean="0">
              <a:solidFill>
                <a:srgbClr val="03060D"/>
              </a:solidFill>
              <a:latin typeface="Tahoma"/>
              <a:cs typeface="Tahoma"/>
            </a:endParaRPr>
          </a:p>
          <a:p>
            <a:pPr marL="457200" indent="-457200">
              <a:lnSpc>
                <a:spcPct val="90000"/>
              </a:lnSpc>
            </a:pPr>
            <a:r>
              <a:rPr lang="en-US" sz="2800" dirty="0" smtClean="0">
                <a:solidFill>
                  <a:srgbClr val="03060D"/>
                </a:solidFill>
                <a:latin typeface="Tahoma"/>
                <a:cs typeface="Tahoma"/>
              </a:rPr>
              <a:t>Collective </a:t>
            </a:r>
            <a:r>
              <a:rPr lang="en-US" sz="2800" dirty="0">
                <a:solidFill>
                  <a:srgbClr val="03060D"/>
                </a:solidFill>
                <a:latin typeface="Tahoma"/>
                <a:cs typeface="Tahoma"/>
              </a:rPr>
              <a:t>Learning and Application</a:t>
            </a:r>
          </a:p>
          <a:p>
            <a:pPr marL="457200" indent="-457200">
              <a:lnSpc>
                <a:spcPct val="90000"/>
              </a:lnSpc>
            </a:pPr>
            <a:r>
              <a:rPr lang="en-US" sz="2800" dirty="0">
                <a:solidFill>
                  <a:srgbClr val="03060D"/>
                </a:solidFill>
                <a:latin typeface="Tahoma"/>
                <a:cs typeface="Tahoma"/>
              </a:rPr>
              <a:t>Shared Personal Practice</a:t>
            </a:r>
          </a:p>
          <a:p>
            <a:pPr marL="457200" indent="-457200">
              <a:lnSpc>
                <a:spcPct val="90000"/>
              </a:lnSpc>
            </a:pPr>
            <a:r>
              <a:rPr lang="en-US" sz="2800" dirty="0">
                <a:solidFill>
                  <a:srgbClr val="03060D"/>
                </a:solidFill>
                <a:latin typeface="Tahoma"/>
                <a:cs typeface="Tahoma"/>
              </a:rPr>
              <a:t>Supportive Conditions</a:t>
            </a:r>
          </a:p>
          <a:p>
            <a:pPr marL="1027113" lvl="1" indent="-455613">
              <a:lnSpc>
                <a:spcPct val="90000"/>
              </a:lnSpc>
            </a:pPr>
            <a:r>
              <a:rPr lang="en-US" dirty="0">
                <a:solidFill>
                  <a:srgbClr val="03060D"/>
                </a:solidFill>
                <a:latin typeface="Tahoma"/>
                <a:cs typeface="Tahoma"/>
              </a:rPr>
              <a:t>Relationships</a:t>
            </a:r>
          </a:p>
          <a:p>
            <a:pPr marL="1027113" lvl="1" indent="-455613">
              <a:lnSpc>
                <a:spcPct val="90000"/>
              </a:lnSpc>
            </a:pPr>
            <a:r>
              <a:rPr lang="en-US" dirty="0">
                <a:solidFill>
                  <a:srgbClr val="03060D"/>
                </a:solidFill>
                <a:latin typeface="Tahoma"/>
                <a:cs typeface="Tahoma"/>
              </a:rPr>
              <a:t>Structures</a:t>
            </a:r>
          </a:p>
          <a:p>
            <a:pPr marL="457200" indent="-457200">
              <a:lnSpc>
                <a:spcPct val="90000"/>
              </a:lnSpc>
            </a:pPr>
            <a:endParaRPr lang="en-US" sz="2800" dirty="0">
              <a:solidFill>
                <a:srgbClr val="03060D"/>
              </a:solidFill>
            </a:endParaRPr>
          </a:p>
        </p:txBody>
      </p:sp>
    </p:spTree>
  </p:cSld>
  <p:clrMapOvr>
    <a:masterClrMapping/>
  </p:clrMapOvr>
  <p:transition>
    <p:cover dir="rd"/>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Props1.xml><?xml version="1.0" encoding="utf-8"?>
<ds:datastoreItem xmlns:ds="http://schemas.openxmlformats.org/officeDocument/2006/customXml" ds:itemID="{D08E87A5-DE34-4A50-8390-3B72E720257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475B8B8-B528-41F2-8D0B-E24E36C161DC}">
  <ds:schemaRefs>
    <ds:schemaRef ds:uri="http://schemas.microsoft.com/sharepoint/v3/contenttype/forms"/>
  </ds:schemaRefs>
</ds:datastoreItem>
</file>

<file path=customXml/itemProps3.xml><?xml version="1.0" encoding="utf-8"?>
<ds:datastoreItem xmlns:ds="http://schemas.openxmlformats.org/officeDocument/2006/customXml" ds:itemID="{35AB0A1A-00CF-4586-891B-34DB2C27DB20}">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
  <TotalTime>83</TotalTime>
  <Words>1202</Words>
  <Application>Microsoft Macintosh PowerPoint</Application>
  <PresentationFormat>On-screen Show (4:3)</PresentationFormat>
  <Paragraphs>110</Paragraphs>
  <Slides>24</Slides>
  <Notes>3</Notes>
  <HiddenSlides>0</HiddenSlides>
  <MMClips>0</MMClips>
  <ScaleCrop>false</ScaleCrop>
  <HeadingPairs>
    <vt:vector size="4" baseType="variant">
      <vt:variant>
        <vt:lpstr>Design Template</vt:lpstr>
      </vt:variant>
      <vt:variant>
        <vt:i4>2</vt:i4>
      </vt:variant>
      <vt:variant>
        <vt:lpstr>Slide Titles</vt:lpstr>
      </vt:variant>
      <vt:variant>
        <vt:i4>24</vt:i4>
      </vt:variant>
    </vt:vector>
  </HeadingPairs>
  <TitlesOfParts>
    <vt:vector size="26" baseType="lpstr">
      <vt:lpstr>Office Theme</vt:lpstr>
      <vt:lpstr>Urban</vt:lpstr>
      <vt:lpstr>Country Dale as a Professional Community of Learners</vt:lpstr>
      <vt:lpstr>Who are we?</vt:lpstr>
      <vt:lpstr>Think-Pair-Share</vt:lpstr>
      <vt:lpstr>“Most school reform efforts have created overload and fragmentation, thereby resulting in a lack of coherence and meaning, which continues to divert us from issues of greatest importance – teaching and learning.”      ---Michael Fullan, 2000</vt:lpstr>
      <vt:lpstr>Slide 5</vt:lpstr>
      <vt:lpstr>                          Views of an Organization              (Senge, 1990)   1)   Unfocused – Not Aligned      2)   Focused – Not Aligned                                                                3)   Focused - Aligned       </vt:lpstr>
      <vt:lpstr>PLC – It’s everywhere, but what is it?</vt:lpstr>
      <vt:lpstr>Some say professional learning communities are the promise for school reform?    If so, how do we move from concept to capability?   </vt:lpstr>
      <vt:lpstr>Dimensions of a PLC (Hord, 1997)</vt:lpstr>
      <vt:lpstr>Slide 10</vt:lpstr>
      <vt:lpstr>Shared Vision</vt:lpstr>
      <vt:lpstr>Shared Values …deeply held views of  what we find worthwhile</vt:lpstr>
      <vt:lpstr> </vt:lpstr>
      <vt:lpstr>Shared Leadership</vt:lpstr>
      <vt:lpstr>“Ultimately, your leadership in a culture of change will be judged as effective or ineffective not by who you are as a leader but by what leadership you produce in others.”    -- Fullan, 2003, Leading in a Culture of Change, p. 137   </vt:lpstr>
      <vt:lpstr>Slide 16</vt:lpstr>
      <vt:lpstr>Supportive Conditions  </vt:lpstr>
      <vt:lpstr> “Signs of health in community rest not in how interconnected and bonded the group feels, but how flexibly and responsively it moves from its existing reality toward the one it desires.”       -- Gozdz, 2000     </vt:lpstr>
      <vt:lpstr>What would it look like if…</vt:lpstr>
      <vt:lpstr>Keep, Stop, Start Activity</vt:lpstr>
      <vt:lpstr>“I believe we can change the world if we start listening to one another again…Simple, truthful conversation where we each have a chance to speak, we each feel heard, and we each listen well… Human conversation is the most ancient and easiest way to cultivate the conditions for change.”                                               --- Margaret Wheatley, 2002, p. 3               Turning To One Another: Simple Conversations Restore Hope to the Future  </vt:lpstr>
      <vt:lpstr>Initial Planning for 2011-12</vt:lpstr>
      <vt:lpstr>“My premise is that this culture, and we as members of it, have yielded too easily to what is doable and practical…In the process we have sacrificed the pursuit of what is in our hearts.  We find ourselves giving in to our doubts, and settling for what we know how to do, or can learn to do, instead of pursuing what matters most to us and living with the adventure and anxiety that this requires.”                                --Peter Block, 2002, The Answer to How is Yes</vt:lpstr>
      <vt:lpstr>An organization has core values if there is evidence of them everywhere:  They permeate the institution They drive the decisions They elicit strong reactions when violated They’re the very last thing you’ll give up.               -- Saphier &amp; D’Auria </vt:lpstr>
    </vt:vector>
  </TitlesOfParts>
  <Company>FPS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Country Dale as a Professional Community of Learners</dc:title>
  <dc:subject/>
  <dc:creator>FPS</dc:creator>
  <cp:keywords/>
  <dc:description/>
  <cp:lastModifiedBy>FPS</cp:lastModifiedBy>
  <cp:revision>1</cp:revision>
  <dcterms:created xsi:type="dcterms:W3CDTF">2011-09-07T01:58:18Z</dcterms:created>
  <dcterms:modified xsi:type="dcterms:W3CDTF">2011-09-07T03:21:40Z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TC300040319990</vt:lpwstr>
  </property>
</Properties>
</file>